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0"/>
  </p:notesMasterIdLst>
  <p:sldIdLst>
    <p:sldId id="417" r:id="rId2"/>
    <p:sldId id="433" r:id="rId3"/>
    <p:sldId id="431" r:id="rId4"/>
    <p:sldId id="432" r:id="rId5"/>
    <p:sldId id="428" r:id="rId6"/>
    <p:sldId id="274" r:id="rId7"/>
    <p:sldId id="434" r:id="rId8"/>
    <p:sldId id="43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E113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26A1B-41F0-47A7-B752-B5BFC1C3E8FD}" v="5" dt="2023-03-27T11:04:43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58193" autoAdjust="0"/>
  </p:normalViewPr>
  <p:slideViewPr>
    <p:cSldViewPr snapToGrid="0">
      <p:cViewPr varScale="1">
        <p:scale>
          <a:sx n="57" d="100"/>
          <a:sy n="57" d="100"/>
        </p:scale>
        <p:origin x="23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B" userId="21864d46-451a-4d54-8e1e-2a4d6659e2c1" providerId="ADAL" clId="{82B26A1B-41F0-47A7-B752-B5BFC1C3E8FD}"/>
    <pc:docChg chg="undo custSel addSld delSld modSld">
      <pc:chgData name="Patrick B" userId="21864d46-451a-4d54-8e1e-2a4d6659e2c1" providerId="ADAL" clId="{82B26A1B-41F0-47A7-B752-B5BFC1C3E8FD}" dt="2023-04-04T15:55:11.008" v="3976" actId="20577"/>
      <pc:docMkLst>
        <pc:docMk/>
      </pc:docMkLst>
      <pc:sldChg chg="modSp mod modNotesTx">
        <pc:chgData name="Patrick B" userId="21864d46-451a-4d54-8e1e-2a4d6659e2c1" providerId="ADAL" clId="{82B26A1B-41F0-47A7-B752-B5BFC1C3E8FD}" dt="2023-04-04T15:50:52.860" v="3481" actId="20577"/>
        <pc:sldMkLst>
          <pc:docMk/>
          <pc:sldMk cId="1135370565" sldId="274"/>
        </pc:sldMkLst>
        <pc:spChg chg="mod">
          <ac:chgData name="Patrick B" userId="21864d46-451a-4d54-8e1e-2a4d6659e2c1" providerId="ADAL" clId="{82B26A1B-41F0-47A7-B752-B5BFC1C3E8FD}" dt="2023-03-27T11:03:05.589" v="480" actId="20577"/>
          <ac:spMkLst>
            <pc:docMk/>
            <pc:sldMk cId="1135370565" sldId="274"/>
            <ac:spMk id="3" creationId="{2BC9154B-16CD-305B-C4EE-156F31FEDA28}"/>
          </ac:spMkLst>
        </pc:spChg>
      </pc:sldChg>
      <pc:sldChg chg="modSp mod modNotesTx">
        <pc:chgData name="Patrick B" userId="21864d46-451a-4d54-8e1e-2a4d6659e2c1" providerId="ADAL" clId="{82B26A1B-41F0-47A7-B752-B5BFC1C3E8FD}" dt="2023-04-04T15:48:25.142" v="3153" actId="20577"/>
        <pc:sldMkLst>
          <pc:docMk/>
          <pc:sldMk cId="2053965751" sldId="428"/>
        </pc:sldMkLst>
        <pc:spChg chg="mod">
          <ac:chgData name="Patrick B" userId="21864d46-451a-4d54-8e1e-2a4d6659e2c1" providerId="ADAL" clId="{82B26A1B-41F0-47A7-B752-B5BFC1C3E8FD}" dt="2023-03-27T10:58:26.838" v="324" actId="207"/>
          <ac:spMkLst>
            <pc:docMk/>
            <pc:sldMk cId="2053965751" sldId="428"/>
            <ac:spMk id="3" creationId="{333A8D50-B83D-919B-C3C0-8E0F2118BCCA}"/>
          </ac:spMkLst>
        </pc:spChg>
      </pc:sldChg>
      <pc:sldChg chg="addSp delSp modSp mod">
        <pc:chgData name="Patrick B" userId="21864d46-451a-4d54-8e1e-2a4d6659e2c1" providerId="ADAL" clId="{82B26A1B-41F0-47A7-B752-B5BFC1C3E8FD}" dt="2023-03-27T10:55:37.606" v="44" actId="1076"/>
        <pc:sldMkLst>
          <pc:docMk/>
          <pc:sldMk cId="3911269153" sldId="431"/>
        </pc:sldMkLst>
        <pc:spChg chg="mod">
          <ac:chgData name="Patrick B" userId="21864d46-451a-4d54-8e1e-2a4d6659e2c1" providerId="ADAL" clId="{82B26A1B-41F0-47A7-B752-B5BFC1C3E8FD}" dt="2023-03-27T10:55:37.606" v="44" actId="1076"/>
          <ac:spMkLst>
            <pc:docMk/>
            <pc:sldMk cId="3911269153" sldId="431"/>
            <ac:spMk id="2" creationId="{CBB53C67-F782-234B-3651-F934823B22D1}"/>
          </ac:spMkLst>
        </pc:spChg>
        <pc:spChg chg="mod">
          <ac:chgData name="Patrick B" userId="21864d46-451a-4d54-8e1e-2a4d6659e2c1" providerId="ADAL" clId="{82B26A1B-41F0-47A7-B752-B5BFC1C3E8FD}" dt="2023-03-27T10:55:36.175" v="43" actId="20577"/>
          <ac:spMkLst>
            <pc:docMk/>
            <pc:sldMk cId="3911269153" sldId="431"/>
            <ac:spMk id="12" creationId="{CBE0FFBF-EDD7-DBF5-9225-EFB81C71567D}"/>
          </ac:spMkLst>
        </pc:spChg>
        <pc:picChg chg="del">
          <ac:chgData name="Patrick B" userId="21864d46-451a-4d54-8e1e-2a4d6659e2c1" providerId="ADAL" clId="{82B26A1B-41F0-47A7-B752-B5BFC1C3E8FD}" dt="2023-03-27T10:53:57.951" v="2" actId="21"/>
          <ac:picMkLst>
            <pc:docMk/>
            <pc:sldMk cId="3911269153" sldId="431"/>
            <ac:picMk id="20" creationId="{F8B65881-3AEE-7021-C6F8-5804959AD861}"/>
          </ac:picMkLst>
        </pc:picChg>
        <pc:picChg chg="add mod modCrop">
          <ac:chgData name="Patrick B" userId="21864d46-451a-4d54-8e1e-2a4d6659e2c1" providerId="ADAL" clId="{82B26A1B-41F0-47A7-B752-B5BFC1C3E8FD}" dt="2023-03-27T10:55:25.769" v="41" actId="1582"/>
          <ac:picMkLst>
            <pc:docMk/>
            <pc:sldMk cId="3911269153" sldId="431"/>
            <ac:picMk id="21" creationId="{E03D4561-78FB-30EB-46B2-B522B1FC9C19}"/>
          </ac:picMkLst>
        </pc:picChg>
      </pc:sldChg>
      <pc:sldChg chg="modSp mod modNotesTx">
        <pc:chgData name="Patrick B" userId="21864d46-451a-4d54-8e1e-2a4d6659e2c1" providerId="ADAL" clId="{82B26A1B-41F0-47A7-B752-B5BFC1C3E8FD}" dt="2023-04-04T15:40:34.983" v="2125" actId="20577"/>
        <pc:sldMkLst>
          <pc:docMk/>
          <pc:sldMk cId="4293497456" sldId="432"/>
        </pc:sldMkLst>
        <pc:spChg chg="mod">
          <ac:chgData name="Patrick B" userId="21864d46-451a-4d54-8e1e-2a4d6659e2c1" providerId="ADAL" clId="{82B26A1B-41F0-47A7-B752-B5BFC1C3E8FD}" dt="2023-04-04T15:36:26.368" v="1620" actId="20577"/>
          <ac:spMkLst>
            <pc:docMk/>
            <pc:sldMk cId="4293497456" sldId="432"/>
            <ac:spMk id="3" creationId="{C4329736-974F-B375-D435-65BA4F2CCC2E}"/>
          </ac:spMkLst>
        </pc:spChg>
      </pc:sldChg>
      <pc:sldChg chg="addSp delSp modSp mod modNotesTx">
        <pc:chgData name="Patrick B" userId="21864d46-451a-4d54-8e1e-2a4d6659e2c1" providerId="ADAL" clId="{82B26A1B-41F0-47A7-B752-B5BFC1C3E8FD}" dt="2023-04-04T15:35:44.865" v="1608" actId="313"/>
        <pc:sldMkLst>
          <pc:docMk/>
          <pc:sldMk cId="1298571554" sldId="433"/>
        </pc:sldMkLst>
        <pc:spChg chg="mod">
          <ac:chgData name="Patrick B" userId="21864d46-451a-4d54-8e1e-2a4d6659e2c1" providerId="ADAL" clId="{82B26A1B-41F0-47A7-B752-B5BFC1C3E8FD}" dt="2023-03-27T10:54:14.779" v="9" actId="20577"/>
          <ac:spMkLst>
            <pc:docMk/>
            <pc:sldMk cId="1298571554" sldId="433"/>
            <ac:spMk id="2" creationId="{C50A307C-D4EC-8E9D-5DD3-1BD6E92738DF}"/>
          </ac:spMkLst>
        </pc:spChg>
        <pc:spChg chg="mod">
          <ac:chgData name="Patrick B" userId="21864d46-451a-4d54-8e1e-2a4d6659e2c1" providerId="ADAL" clId="{82B26A1B-41F0-47A7-B752-B5BFC1C3E8FD}" dt="2023-04-04T15:32:37.466" v="1234" actId="6549"/>
          <ac:spMkLst>
            <pc:docMk/>
            <pc:sldMk cId="1298571554" sldId="433"/>
            <ac:spMk id="3" creationId="{6D8E68E2-3E78-1022-C2B9-960B3DB57FE5}"/>
          </ac:spMkLst>
        </pc:spChg>
        <pc:picChg chg="del">
          <ac:chgData name="Patrick B" userId="21864d46-451a-4d54-8e1e-2a4d6659e2c1" providerId="ADAL" clId="{82B26A1B-41F0-47A7-B752-B5BFC1C3E8FD}" dt="2023-03-27T10:54:01.095" v="3" actId="478"/>
          <ac:picMkLst>
            <pc:docMk/>
            <pc:sldMk cId="1298571554" sldId="433"/>
            <ac:picMk id="12" creationId="{FD3BA455-C43E-AD77-3EDA-8A1F7D3A2957}"/>
          </ac:picMkLst>
        </pc:picChg>
        <pc:picChg chg="add mod">
          <ac:chgData name="Patrick B" userId="21864d46-451a-4d54-8e1e-2a4d6659e2c1" providerId="ADAL" clId="{82B26A1B-41F0-47A7-B752-B5BFC1C3E8FD}" dt="2023-03-27T10:54:11.091" v="7" actId="1076"/>
          <ac:picMkLst>
            <pc:docMk/>
            <pc:sldMk cId="1298571554" sldId="433"/>
            <ac:picMk id="13" creationId="{2F5BCC62-EA93-EF4D-5270-D7F19AF848AE}"/>
          </ac:picMkLst>
        </pc:picChg>
      </pc:sldChg>
      <pc:sldChg chg="modSp add mod modNotesTx">
        <pc:chgData name="Patrick B" userId="21864d46-451a-4d54-8e1e-2a4d6659e2c1" providerId="ADAL" clId="{82B26A1B-41F0-47A7-B752-B5BFC1C3E8FD}" dt="2023-04-04T15:54:09.189" v="3869" actId="20577"/>
        <pc:sldMkLst>
          <pc:docMk/>
          <pc:sldMk cId="1277931738" sldId="434"/>
        </pc:sldMkLst>
        <pc:spChg chg="mod">
          <ac:chgData name="Patrick B" userId="21864d46-451a-4d54-8e1e-2a4d6659e2c1" providerId="ADAL" clId="{82B26A1B-41F0-47A7-B752-B5BFC1C3E8FD}" dt="2023-03-27T11:03:50.231" v="483" actId="20577"/>
          <ac:spMkLst>
            <pc:docMk/>
            <pc:sldMk cId="1277931738" sldId="434"/>
            <ac:spMk id="2" creationId="{C50A307C-D4EC-8E9D-5DD3-1BD6E92738DF}"/>
          </ac:spMkLst>
        </pc:spChg>
        <pc:spChg chg="mod">
          <ac:chgData name="Patrick B" userId="21864d46-451a-4d54-8e1e-2a4d6659e2c1" providerId="ADAL" clId="{82B26A1B-41F0-47A7-B752-B5BFC1C3E8FD}" dt="2023-03-27T11:04:18.462" v="527" actId="20577"/>
          <ac:spMkLst>
            <pc:docMk/>
            <pc:sldMk cId="1277931738" sldId="434"/>
            <ac:spMk id="3" creationId="{6D8E68E2-3E78-1022-C2B9-960B3DB57FE5}"/>
          </ac:spMkLst>
        </pc:spChg>
      </pc:sldChg>
      <pc:sldChg chg="modSp add del mod setBg">
        <pc:chgData name="Patrick B" userId="21864d46-451a-4d54-8e1e-2a4d6659e2c1" providerId="ADAL" clId="{82B26A1B-41F0-47A7-B752-B5BFC1C3E8FD}" dt="2023-03-27T11:01:13.852" v="429" actId="47"/>
        <pc:sldMkLst>
          <pc:docMk/>
          <pc:sldMk cId="3745397127" sldId="434"/>
        </pc:sldMkLst>
        <pc:spChg chg="mod">
          <ac:chgData name="Patrick B" userId="21864d46-451a-4d54-8e1e-2a4d6659e2c1" providerId="ADAL" clId="{82B26A1B-41F0-47A7-B752-B5BFC1C3E8FD}" dt="2023-03-27T11:01:08.327" v="428" actId="6549"/>
          <ac:spMkLst>
            <pc:docMk/>
            <pc:sldMk cId="3745397127" sldId="434"/>
            <ac:spMk id="3" creationId="{C4329736-974F-B375-D435-65BA4F2CCC2E}"/>
          </ac:spMkLst>
        </pc:spChg>
      </pc:sldChg>
      <pc:sldChg chg="modSp add mod setBg modNotesTx">
        <pc:chgData name="Patrick B" userId="21864d46-451a-4d54-8e1e-2a4d6659e2c1" providerId="ADAL" clId="{82B26A1B-41F0-47A7-B752-B5BFC1C3E8FD}" dt="2023-04-04T15:55:11.008" v="3976" actId="20577"/>
        <pc:sldMkLst>
          <pc:docMk/>
          <pc:sldMk cId="1070413659" sldId="435"/>
        </pc:sldMkLst>
        <pc:spChg chg="mod">
          <ac:chgData name="Patrick B" userId="21864d46-451a-4d54-8e1e-2a4d6659e2c1" providerId="ADAL" clId="{82B26A1B-41F0-47A7-B752-B5BFC1C3E8FD}" dt="2023-03-27T11:14:50.518" v="836" actId="1076"/>
          <ac:spMkLst>
            <pc:docMk/>
            <pc:sldMk cId="1070413659" sldId="435"/>
            <ac:spMk id="2" creationId="{8C126970-E480-9F31-34E3-75EE480F0767}"/>
          </ac:spMkLst>
        </pc:spChg>
        <pc:spChg chg="mod">
          <ac:chgData name="Patrick B" userId="21864d46-451a-4d54-8e1e-2a4d6659e2c1" providerId="ADAL" clId="{82B26A1B-41F0-47A7-B752-B5BFC1C3E8FD}" dt="2023-03-27T11:21:43.568" v="1228" actId="20577"/>
          <ac:spMkLst>
            <pc:docMk/>
            <pc:sldMk cId="1070413659" sldId="435"/>
            <ac:spMk id="3" creationId="{C4329736-974F-B375-D435-65BA4F2CCC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D5640-F913-4E96-9388-DAB114C12B9A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BC5B4-3819-40F4-9EED-3E1A42450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the students can Discuss they found. </a:t>
            </a:r>
          </a:p>
          <a:p>
            <a:endParaRPr lang="en-GB" dirty="0"/>
          </a:p>
          <a:p>
            <a:r>
              <a:rPr lang="en-GB" dirty="0"/>
              <a:t>But they need to conclude with some good advice for Alex.</a:t>
            </a:r>
          </a:p>
          <a:p>
            <a:endParaRPr lang="en-GB" dirty="0"/>
          </a:p>
          <a:p>
            <a:r>
              <a:rPr lang="en-GB" dirty="0"/>
              <a:t>Updates are not just upgrades as the students have hopefully learnt. Having software in an unpatched state means that they are running a risk, should a hacker get a chance to exploit it.</a:t>
            </a:r>
          </a:p>
          <a:p>
            <a:endParaRPr lang="en-GB" dirty="0"/>
          </a:p>
          <a:p>
            <a:r>
              <a:rPr lang="en-GB" dirty="0"/>
              <a:t>Updates from the app stores as well as the phone settings/notifications ate the ways to go here, as a rough guide.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2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3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These are all the digital trails you can leave. </a:t>
            </a:r>
          </a:p>
          <a:p>
            <a:endParaRPr lang="en-GB" dirty="0"/>
          </a:p>
          <a:p>
            <a:r>
              <a:rPr lang="en-GB" dirty="0"/>
              <a:t>Sometimes it’s the things you post, other times the metadata. </a:t>
            </a:r>
          </a:p>
          <a:p>
            <a:endParaRPr lang="en-GB" dirty="0"/>
          </a:p>
          <a:p>
            <a:r>
              <a:rPr lang="en-GB" dirty="0"/>
              <a:t>People skilled in open source research can follow these trails and find out more about a person than you might expect.</a:t>
            </a:r>
          </a:p>
          <a:p>
            <a:endParaRPr lang="en-GB" dirty="0"/>
          </a:p>
          <a:p>
            <a:r>
              <a:rPr lang="en-GB" dirty="0"/>
              <a:t>For Alex, we don’t want any identity or location date to be visible where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4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I’m sure the students have heard about the aggregation of data, to work out who or where they may be when all put together.</a:t>
            </a:r>
          </a:p>
          <a:p>
            <a:endParaRPr lang="en-GB" dirty="0"/>
          </a:p>
          <a:p>
            <a:r>
              <a:rPr lang="en-GB" dirty="0"/>
              <a:t>So Alex needs to be careful about posts leading to being able to be found</a:t>
            </a:r>
          </a:p>
          <a:p>
            <a:endParaRPr lang="en-GB" dirty="0"/>
          </a:p>
          <a:p>
            <a:r>
              <a:rPr lang="en-GB" dirty="0"/>
              <a:t>There are tools on the internet that allow the rolling back of time of internet content, to see what used to be hosted at previous points in time.</a:t>
            </a:r>
          </a:p>
          <a:p>
            <a:endParaRPr lang="en-GB" dirty="0"/>
          </a:p>
          <a:p>
            <a:r>
              <a:rPr lang="en-GB" dirty="0"/>
              <a:t>So just because content posted in error may have been removed, it can sometimes still be searchable.</a:t>
            </a:r>
          </a:p>
          <a:p>
            <a:endParaRPr lang="en-GB" dirty="0"/>
          </a:p>
          <a:p>
            <a:r>
              <a:rPr lang="en-GB" dirty="0"/>
              <a:t>Also people may have copied it when it was hosted and may choose to repost when they see fit. Cut and paste and all that!</a:t>
            </a:r>
          </a:p>
          <a:p>
            <a:endParaRPr lang="en-GB" dirty="0"/>
          </a:p>
          <a:p>
            <a:r>
              <a:rPr lang="en-GB" dirty="0"/>
              <a:t>Cookies themselves are very trackable if you know how. Or were unaware of how it all works…. Why do those adverts on my secret wants keep appearing…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4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Photos can cause all sorts of issues, if data like geographic is still contained in the upload. (EXIF data)</a:t>
            </a:r>
          </a:p>
          <a:p>
            <a:endParaRPr lang="en-GB" dirty="0"/>
          </a:p>
          <a:p>
            <a:r>
              <a:rPr lang="en-GB" dirty="0"/>
              <a:t>Time date stamps too, as well as document authors etc,</a:t>
            </a:r>
          </a:p>
          <a:p>
            <a:endParaRPr lang="en-GB" dirty="0"/>
          </a:p>
          <a:p>
            <a:r>
              <a:rPr lang="en-GB" dirty="0"/>
              <a:t>There is lots to think about when it comes to posts to the internet, as well as casual browsing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the students can discuss they found. </a:t>
            </a:r>
          </a:p>
          <a:p>
            <a:endParaRPr lang="en-GB" dirty="0"/>
          </a:p>
          <a:p>
            <a:r>
              <a:rPr lang="en-GB" dirty="0"/>
              <a:t>What advice will they give on this final section.</a:t>
            </a:r>
          </a:p>
          <a:p>
            <a:endParaRPr lang="en-GB" dirty="0"/>
          </a:p>
          <a:p>
            <a:r>
              <a:rPr lang="en-GB" dirty="0"/>
              <a:t>Did they find stories about students like them who lost out on future opportunities because people found posts they’d made in the past.</a:t>
            </a:r>
          </a:p>
          <a:p>
            <a:endParaRPr lang="en-GB" dirty="0"/>
          </a:p>
          <a:p>
            <a:r>
              <a:rPr lang="en-GB" dirty="0"/>
              <a:t>Or people who were found as a result of searches online, when they thought they were hidden.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7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Here we relate the Alex experience to what the students may have learned about their </a:t>
            </a:r>
            <a:r>
              <a:rPr lang="en-GB"/>
              <a:t>own stuff.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BC5B4-3819-40F4-9EED-3E1A42450B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4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8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3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1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8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77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363066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7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0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7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11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8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44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1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FF87C92-857C-4D98-A258-C2E4B97B7156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B1490A4-AF2E-4471-B2AF-AB414F285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53C67-F782-234B-3651-F934823B22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9" y="2125824"/>
            <a:ext cx="6536297" cy="1303176"/>
          </a:xfrm>
        </p:spPr>
        <p:txBody>
          <a:bodyPr>
            <a:noAutofit/>
          </a:bodyPr>
          <a:lstStyle/>
          <a:p>
            <a:r>
              <a:rPr kumimoji="0" lang="en-US" sz="77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+mj-cs"/>
              </a:rPr>
              <a:t>Cyber</a:t>
            </a:r>
            <a:r>
              <a:rPr kumimoji="0" lang="en-US" sz="7700" b="1" i="0" u="none" strike="noStrike" kern="120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+mj-cs"/>
              </a:rPr>
              <a:t>Basics</a:t>
            </a:r>
            <a:br>
              <a:rPr lang="en-US" sz="9600" dirty="0">
                <a:solidFill>
                  <a:srgbClr val="00B0F0"/>
                </a:solidFill>
              </a:rPr>
            </a:br>
            <a:br>
              <a:rPr lang="en-US" sz="9600" dirty="0">
                <a:solidFill>
                  <a:srgbClr val="00B0F0"/>
                </a:solidFill>
              </a:rPr>
            </a:br>
            <a:br>
              <a:rPr lang="en-US" sz="9600" dirty="0"/>
            </a:br>
            <a:r>
              <a:rPr lang="en-US" sz="9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BB93C-29E4-C160-BAB8-15DC5A170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90" y="-452881"/>
            <a:ext cx="3543859" cy="35438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E0FFBF-EDD7-DBF5-9225-EFB81C71567D}"/>
              </a:ext>
            </a:extLst>
          </p:cNvPr>
          <p:cNvSpPr txBox="1"/>
          <p:nvPr/>
        </p:nvSpPr>
        <p:spPr>
          <a:xfrm>
            <a:off x="612649" y="3646043"/>
            <a:ext cx="7200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6 part story for year 7 investigators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23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307C-D4EC-8E9D-5DD3-1BD6E927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" y="1246204"/>
            <a:ext cx="9905998" cy="1905000"/>
          </a:xfrm>
        </p:spPr>
        <p:txBody>
          <a:bodyPr>
            <a:normAutofit/>
          </a:bodyPr>
          <a:lstStyle/>
          <a:p>
            <a:r>
              <a:rPr lang="en-GB" sz="3600" b="1" dirty="0"/>
              <a:t>Session 5’s </a:t>
            </a:r>
            <a:r>
              <a:rPr lang="en-GB" sz="3600" b="1" dirty="0">
                <a:solidFill>
                  <a:srgbClr val="00B0F0"/>
                </a:solidFill>
              </a:rPr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E68E2-3E78-1022-C2B9-960B3DB5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" y="2198704"/>
            <a:ext cx="11572875" cy="4400550"/>
          </a:xfrm>
        </p:spPr>
        <p:txBody>
          <a:bodyPr>
            <a:normAutofit/>
          </a:bodyPr>
          <a:lstStyle/>
          <a:p>
            <a:r>
              <a:rPr lang="en-GB" sz="4000" b="1" cap="none" dirty="0"/>
              <a:t>What are you going to advise </a:t>
            </a:r>
            <a:r>
              <a:rPr lang="en-GB" sz="4000" b="1" cap="none" dirty="0">
                <a:solidFill>
                  <a:srgbClr val="92D050"/>
                </a:solidFill>
              </a:rPr>
              <a:t>Alex</a:t>
            </a:r>
            <a:r>
              <a:rPr lang="en-GB" sz="4000" b="1" cap="none" dirty="0"/>
              <a:t> to do about updates?</a:t>
            </a:r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2F5BCC62-EA93-EF4D-5270-D7F19AF84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1" r="37630" b="18047"/>
          <a:stretch/>
        </p:blipFill>
        <p:spPr>
          <a:xfrm>
            <a:off x="5818909" y="508074"/>
            <a:ext cx="5769032" cy="7381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857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53C67-F782-234B-3651-F934823B22D1}"/>
              </a:ext>
            </a:extLst>
          </p:cNvPr>
          <p:cNvSpPr/>
          <p:nvPr/>
        </p:nvSpPr>
        <p:spPr>
          <a:xfrm>
            <a:off x="67349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51" y="2125824"/>
            <a:ext cx="6536297" cy="1303176"/>
          </a:xfrm>
        </p:spPr>
        <p:txBody>
          <a:bodyPr>
            <a:noAutofit/>
          </a:bodyPr>
          <a:lstStyle/>
          <a:p>
            <a:r>
              <a:rPr kumimoji="0" lang="en-US" sz="77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+mj-cs"/>
              </a:rPr>
              <a:t>Cyber</a:t>
            </a:r>
            <a:r>
              <a:rPr kumimoji="0" lang="en-US" sz="7700" b="1" i="0" u="none" strike="noStrike" kern="120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+mj-cs"/>
              </a:rPr>
              <a:t>Basics</a:t>
            </a:r>
            <a:br>
              <a:rPr lang="en-US" sz="9600" dirty="0">
                <a:solidFill>
                  <a:srgbClr val="00B0F0"/>
                </a:solidFill>
              </a:rPr>
            </a:br>
            <a:br>
              <a:rPr lang="en-US" sz="9600" dirty="0">
                <a:solidFill>
                  <a:srgbClr val="00B0F0"/>
                </a:solidFill>
              </a:rPr>
            </a:br>
            <a:br>
              <a:rPr lang="en-US" sz="9600" dirty="0"/>
            </a:br>
            <a:r>
              <a:rPr lang="en-US" sz="9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BB93C-29E4-C160-BAB8-15DC5A170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90" y="-452881"/>
            <a:ext cx="3543859" cy="35438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E0FFBF-EDD7-DBF5-9225-EFB81C71567D}"/>
              </a:ext>
            </a:extLst>
          </p:cNvPr>
          <p:cNvSpPr txBox="1"/>
          <p:nvPr/>
        </p:nvSpPr>
        <p:spPr>
          <a:xfrm>
            <a:off x="401251" y="3672112"/>
            <a:ext cx="7200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Mission 6</a:t>
            </a:r>
            <a:endParaRPr kumimoji="0" lang="en-GB" sz="40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E03D4561-78FB-30EB-46B2-B522B1FC9C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82770" r="21678" b="4461"/>
          <a:stretch/>
        </p:blipFill>
        <p:spPr>
          <a:xfrm>
            <a:off x="1213658" y="5353396"/>
            <a:ext cx="9796232" cy="9975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126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con&#10;&#10;Description automatically generated">
            <a:extLst>
              <a:ext uri="{FF2B5EF4-FFF2-40B4-BE49-F238E27FC236}">
                <a16:creationId xmlns:a16="http://schemas.microsoft.com/office/drawing/2014/main" id="{962F3CA4-EA6F-FB16-EA8F-97BBAAED0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6" b="9994"/>
          <a:stretch/>
        </p:blipFill>
        <p:spPr bwMode="auto">
          <a:xfrm>
            <a:off x="92075" y="80963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26970-E480-9F31-34E3-75EE480F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624028"/>
            <a:ext cx="9905998" cy="1905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92D050"/>
                </a:solidFill>
              </a:rPr>
              <a:t>Alex </a:t>
            </a:r>
            <a:r>
              <a:rPr lang="en-GB" b="1" dirty="0">
                <a:solidFill>
                  <a:schemeClr val="tx1"/>
                </a:solidFill>
              </a:rPr>
              <a:t>continues to set up the phone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9736-974F-B375-D435-65BA4F2CC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985963"/>
            <a:ext cx="10744200" cy="4729162"/>
          </a:xfrm>
        </p:spPr>
        <p:txBody>
          <a:bodyPr>
            <a:normAutofit/>
          </a:bodyPr>
          <a:lstStyle/>
          <a:p>
            <a:r>
              <a:rPr lang="en-GB" sz="3200" b="1" cap="none" dirty="0">
                <a:solidFill>
                  <a:schemeClr val="tx1"/>
                </a:solidFill>
              </a:rPr>
              <a:t>After session 5, </a:t>
            </a:r>
            <a:r>
              <a:rPr lang="en-GB" sz="3200" b="1" cap="none" dirty="0">
                <a:solidFill>
                  <a:srgbClr val="92D050"/>
                </a:solidFill>
              </a:rPr>
              <a:t>Alex’s </a:t>
            </a:r>
            <a:r>
              <a:rPr lang="en-GB" sz="3200" b="1" cap="none" dirty="0">
                <a:solidFill>
                  <a:schemeClr val="tx1"/>
                </a:solidFill>
              </a:rPr>
              <a:t>phone now has fully updated software</a:t>
            </a:r>
          </a:p>
          <a:p>
            <a:endParaRPr lang="en-GB" sz="3200" b="1" cap="none" dirty="0">
              <a:solidFill>
                <a:schemeClr val="tx1"/>
              </a:solidFill>
            </a:endParaRPr>
          </a:p>
          <a:p>
            <a:r>
              <a:rPr lang="en-GB" sz="3200" b="1" cap="none" dirty="0">
                <a:solidFill>
                  <a:schemeClr val="tx1"/>
                </a:solidFill>
              </a:rPr>
              <a:t>Now we need to look at the options around managing internet footprints</a:t>
            </a:r>
            <a:endParaRPr lang="en-GB" sz="2400" b="1" cap="none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A8413-5FBC-8A80-EE31-8A36CC43D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5511" y="-105947"/>
            <a:ext cx="1682475" cy="16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4707-163E-8814-CBFE-750BEF02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8" y="-142875"/>
            <a:ext cx="9905998" cy="1905000"/>
          </a:xfrm>
        </p:spPr>
        <p:txBody>
          <a:bodyPr/>
          <a:lstStyle/>
          <a:p>
            <a:r>
              <a:rPr lang="en-GB" b="1" dirty="0"/>
              <a:t>What would </a:t>
            </a:r>
            <a:r>
              <a:rPr lang="en-GB" sz="4000" b="1" dirty="0">
                <a:solidFill>
                  <a:srgbClr val="92D050"/>
                </a:solidFill>
              </a:rPr>
              <a:t>Alex</a:t>
            </a:r>
            <a:r>
              <a:rPr lang="en-GB" b="1" dirty="0"/>
              <a:t> need to think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8D50-B83D-919B-C3C0-8E0F2118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8" y="1379913"/>
            <a:ext cx="11517312" cy="5220392"/>
          </a:xfrm>
        </p:spPr>
        <p:txBody>
          <a:bodyPr>
            <a:normAutofit/>
          </a:bodyPr>
          <a:lstStyle/>
          <a:p>
            <a:r>
              <a:rPr lang="en-GB" sz="2800" b="1" cap="none" dirty="0"/>
              <a:t>Does it matter what </a:t>
            </a:r>
            <a:r>
              <a:rPr lang="en-GB" sz="2800" b="1" cap="none" dirty="0">
                <a:solidFill>
                  <a:srgbClr val="92D050"/>
                </a:solidFill>
              </a:rPr>
              <a:t>Alex</a:t>
            </a:r>
            <a:r>
              <a:rPr lang="en-GB" sz="2800" b="1" cap="none" dirty="0"/>
              <a:t> posts online?</a:t>
            </a:r>
          </a:p>
          <a:p>
            <a:endParaRPr lang="en-GB" sz="2800" b="1" cap="none" dirty="0"/>
          </a:p>
          <a:p>
            <a:r>
              <a:rPr lang="en-GB" sz="2800" b="1" cap="none" dirty="0"/>
              <a:t>For how long are posts still searchable?</a:t>
            </a:r>
          </a:p>
          <a:p>
            <a:endParaRPr lang="en-GB" sz="2800" b="1" cap="none" dirty="0"/>
          </a:p>
          <a:p>
            <a:r>
              <a:rPr lang="en-GB" sz="2800" b="1" cap="none" dirty="0"/>
              <a:t>Can </a:t>
            </a:r>
            <a:r>
              <a:rPr lang="en-GB" sz="2800" b="1" cap="none" dirty="0">
                <a:solidFill>
                  <a:srgbClr val="92D050"/>
                </a:solidFill>
              </a:rPr>
              <a:t>Alex</a:t>
            </a:r>
            <a:r>
              <a:rPr lang="en-GB" sz="2800" b="1" cap="none" dirty="0"/>
              <a:t> be tracked via things posted online?</a:t>
            </a:r>
          </a:p>
        </p:txBody>
      </p:sp>
    </p:spTree>
    <p:extLst>
      <p:ext uri="{BB962C8B-B14F-4D97-AF65-F5344CB8AC3E}">
        <p14:creationId xmlns:p14="http://schemas.microsoft.com/office/powerpoint/2010/main" val="205396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7D713-98E5-2366-DA4E-0FBD90E9C232}"/>
              </a:ext>
            </a:extLst>
          </p:cNvPr>
          <p:cNvSpPr/>
          <p:nvPr/>
        </p:nvSpPr>
        <p:spPr>
          <a:xfrm>
            <a:off x="0" y="1"/>
            <a:ext cx="12192000" cy="16824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28F3F-FB49-F2A2-E71C-A4387F12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" y="-33226"/>
            <a:ext cx="9905998" cy="1905000"/>
          </a:xfrm>
        </p:spPr>
        <p:txBody>
          <a:bodyPr/>
          <a:lstStyle/>
          <a:p>
            <a:r>
              <a:rPr lang="en-GB" b="1" cap="none" dirty="0">
                <a:solidFill>
                  <a:schemeClr val="tx1"/>
                </a:solidFill>
                <a:latin typeface="+mn-lt"/>
              </a:rPr>
              <a:t>Workbook Activities – Self-study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9154B-16CD-305B-C4EE-156F31FED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" y="1905001"/>
            <a:ext cx="11992495" cy="5281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cap="none" dirty="0">
                <a:solidFill>
                  <a:srgbClr val="00B0F0"/>
                </a:solidFill>
              </a:rPr>
              <a:t>Things you may want to research / Google</a:t>
            </a:r>
          </a:p>
          <a:p>
            <a:pPr marL="0" indent="0">
              <a:buNone/>
            </a:pPr>
            <a:endParaRPr lang="en-GB" sz="2400" b="1" cap="none" dirty="0">
              <a:solidFill>
                <a:srgbClr val="00B0F0"/>
              </a:solidFill>
            </a:endParaRPr>
          </a:p>
          <a:p>
            <a:r>
              <a:rPr lang="en-GB" sz="2400" b="1" cap="none" dirty="0">
                <a:solidFill>
                  <a:schemeClr val="tx1"/>
                </a:solidFill>
              </a:rPr>
              <a:t>What is the right to be forgotten?</a:t>
            </a:r>
          </a:p>
          <a:p>
            <a:endParaRPr lang="en-GB" sz="2400" b="1" cap="none" dirty="0">
              <a:solidFill>
                <a:schemeClr val="tx1"/>
              </a:solidFill>
            </a:endParaRPr>
          </a:p>
          <a:p>
            <a:r>
              <a:rPr lang="en-GB" sz="2400" b="1" cap="none" dirty="0">
                <a:solidFill>
                  <a:schemeClr val="tx1"/>
                </a:solidFill>
              </a:rPr>
              <a:t>Internet roll-back time machines (eg: the </a:t>
            </a:r>
            <a:r>
              <a:rPr lang="en-GB" sz="2400" b="1" cap="none" dirty="0" err="1">
                <a:solidFill>
                  <a:schemeClr val="tx1"/>
                </a:solidFill>
              </a:rPr>
              <a:t>Wayback</a:t>
            </a:r>
            <a:r>
              <a:rPr lang="en-GB" sz="2400" b="1" cap="none" dirty="0">
                <a:solidFill>
                  <a:schemeClr val="tx1"/>
                </a:solidFill>
              </a:rPr>
              <a:t> machine)</a:t>
            </a:r>
          </a:p>
          <a:p>
            <a:endParaRPr lang="en-GB" sz="2400" b="1" cap="none" dirty="0">
              <a:solidFill>
                <a:schemeClr val="tx1"/>
              </a:solidFill>
            </a:endParaRPr>
          </a:p>
          <a:p>
            <a:r>
              <a:rPr lang="en-GB" sz="2400" b="1" cap="none" dirty="0">
                <a:solidFill>
                  <a:schemeClr val="tx1"/>
                </a:solidFill>
              </a:rPr>
              <a:t>Internet footprints, metadata, Exif data</a:t>
            </a:r>
          </a:p>
          <a:p>
            <a:endParaRPr lang="en-GB" sz="2400" b="1" cap="none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2400" b="1" cap="none" dirty="0">
                <a:solidFill>
                  <a:srgbClr val="00B0F0"/>
                </a:solidFill>
              </a:rPr>
              <a:t>In our final session, we will discuss your recommendations for </a:t>
            </a:r>
            <a:r>
              <a:rPr lang="en-GB" sz="2400" b="1" cap="none" dirty="0">
                <a:solidFill>
                  <a:srgbClr val="92D050"/>
                </a:solidFill>
              </a:rPr>
              <a:t>Alex</a:t>
            </a:r>
            <a:r>
              <a:rPr lang="en-GB" sz="2400" b="1" cap="none" dirty="0">
                <a:solidFill>
                  <a:srgbClr val="00B0F0"/>
                </a:solidFill>
              </a:rPr>
              <a:t>.</a:t>
            </a:r>
            <a:endParaRPr lang="en-GB" sz="2400" b="1" cap="none" dirty="0">
              <a:solidFill>
                <a:schemeClr val="tx1"/>
              </a:solidFill>
            </a:endParaRPr>
          </a:p>
          <a:p>
            <a:endParaRPr lang="en-GB" sz="2400" b="1" cap="none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C9D12-ABED-EE66-FDD7-0839D28FA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525" y="0"/>
            <a:ext cx="1682475" cy="16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7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307C-D4EC-8E9D-5DD3-1BD6E927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" y="1246204"/>
            <a:ext cx="9905998" cy="1905000"/>
          </a:xfrm>
        </p:spPr>
        <p:txBody>
          <a:bodyPr>
            <a:normAutofit/>
          </a:bodyPr>
          <a:lstStyle/>
          <a:p>
            <a:r>
              <a:rPr lang="en-GB" sz="3600" b="1" dirty="0"/>
              <a:t>Session 6’s </a:t>
            </a:r>
            <a:r>
              <a:rPr lang="en-GB" sz="3600" b="1" dirty="0">
                <a:solidFill>
                  <a:srgbClr val="00B0F0"/>
                </a:solidFill>
              </a:rPr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E68E2-3E78-1022-C2B9-960B3DB5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" y="2198704"/>
            <a:ext cx="11572875" cy="4400550"/>
          </a:xfrm>
        </p:spPr>
        <p:txBody>
          <a:bodyPr>
            <a:normAutofit/>
          </a:bodyPr>
          <a:lstStyle/>
          <a:p>
            <a:r>
              <a:rPr lang="en-GB" sz="4000" b="1" cap="none" dirty="0"/>
              <a:t>What are you going to advise </a:t>
            </a:r>
            <a:r>
              <a:rPr lang="en-GB" sz="4000" b="1" cap="none" dirty="0">
                <a:solidFill>
                  <a:srgbClr val="92D050"/>
                </a:solidFill>
              </a:rPr>
              <a:t>Alex</a:t>
            </a:r>
            <a:r>
              <a:rPr lang="en-GB" sz="4000" b="1" cap="none" dirty="0"/>
              <a:t> to do about managing internet footprints?</a:t>
            </a:r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2F5BCC62-EA93-EF4D-5270-D7F19AF84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1" r="37630" b="18047"/>
          <a:stretch/>
        </p:blipFill>
        <p:spPr>
          <a:xfrm>
            <a:off x="5818909" y="508074"/>
            <a:ext cx="5769032" cy="7381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93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con&#10;&#10;Description automatically generated">
            <a:extLst>
              <a:ext uri="{FF2B5EF4-FFF2-40B4-BE49-F238E27FC236}">
                <a16:creationId xmlns:a16="http://schemas.microsoft.com/office/drawing/2014/main" id="{962F3CA4-EA6F-FB16-EA8F-97BBAAED0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6" b="9994"/>
          <a:stretch/>
        </p:blipFill>
        <p:spPr bwMode="auto">
          <a:xfrm>
            <a:off x="92075" y="80963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26970-E480-9F31-34E3-75EE480F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0"/>
            <a:ext cx="9905998" cy="1905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92D050"/>
                </a:solidFill>
              </a:rPr>
              <a:t>Alex </a:t>
            </a:r>
            <a:r>
              <a:rPr lang="en-GB" b="1" dirty="0">
                <a:solidFill>
                  <a:schemeClr val="tx1"/>
                </a:solidFill>
              </a:rPr>
              <a:t> has set up the phone!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9736-974F-B375-D435-65BA4F2CC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985963"/>
            <a:ext cx="10744200" cy="4729162"/>
          </a:xfrm>
        </p:spPr>
        <p:txBody>
          <a:bodyPr>
            <a:normAutofit fontScale="70000" lnSpcReduction="20000"/>
          </a:bodyPr>
          <a:lstStyle/>
          <a:p>
            <a:r>
              <a:rPr lang="en-GB" sz="3200" b="1" cap="none" dirty="0">
                <a:solidFill>
                  <a:schemeClr val="tx1"/>
                </a:solidFill>
              </a:rPr>
              <a:t>After the 6 sessions , </a:t>
            </a:r>
            <a:r>
              <a:rPr lang="en-GB" sz="3200" b="1" cap="none" dirty="0">
                <a:solidFill>
                  <a:srgbClr val="92D050"/>
                </a:solidFill>
              </a:rPr>
              <a:t>Alex’s </a:t>
            </a:r>
            <a:r>
              <a:rPr lang="en-GB" sz="3200" b="1" cap="none" dirty="0">
                <a:solidFill>
                  <a:schemeClr val="tx1"/>
                </a:solidFill>
              </a:rPr>
              <a:t>phone is fully usable</a:t>
            </a:r>
          </a:p>
          <a:p>
            <a:endParaRPr lang="en-GB" sz="3200" b="1" cap="none" dirty="0">
              <a:solidFill>
                <a:schemeClr val="tx1"/>
              </a:solidFill>
            </a:endParaRPr>
          </a:p>
          <a:p>
            <a:r>
              <a:rPr lang="en-GB" sz="3200" b="1" cap="none" dirty="0">
                <a:solidFill>
                  <a:schemeClr val="tx1"/>
                </a:solidFill>
              </a:rPr>
              <a:t>Recap:</a:t>
            </a:r>
          </a:p>
          <a:p>
            <a:endParaRPr lang="en-GB" sz="3200" b="1" cap="none" dirty="0">
              <a:solidFill>
                <a:schemeClr val="tx1"/>
              </a:solidFill>
            </a:endParaRPr>
          </a:p>
          <a:p>
            <a:r>
              <a:rPr lang="en-GB" sz="3200" b="1" cap="none" dirty="0">
                <a:solidFill>
                  <a:schemeClr val="tx1"/>
                </a:solidFill>
              </a:rPr>
              <a:t>You have learned about the internet and that it is not always private</a:t>
            </a:r>
          </a:p>
          <a:p>
            <a:r>
              <a:rPr lang="en-GB" sz="3200" b="1" cap="none" dirty="0">
                <a:solidFill>
                  <a:schemeClr val="tx1"/>
                </a:solidFill>
              </a:rPr>
              <a:t>You know how to ensure only you can uplock and access your phone</a:t>
            </a:r>
          </a:p>
          <a:p>
            <a:r>
              <a:rPr lang="en-GB" sz="3200" b="1" cap="none" dirty="0">
                <a:solidFill>
                  <a:schemeClr val="tx1"/>
                </a:solidFill>
              </a:rPr>
              <a:t>Access to your accounts is as secure as you need them to be</a:t>
            </a:r>
          </a:p>
          <a:p>
            <a:r>
              <a:rPr lang="en-GB" sz="3200" b="1" cap="none" dirty="0">
                <a:solidFill>
                  <a:schemeClr val="tx1"/>
                </a:solidFill>
              </a:rPr>
              <a:t>You know to try and ensure that only reputable software is running with sensible permissions</a:t>
            </a:r>
          </a:p>
          <a:p>
            <a:r>
              <a:rPr lang="en-GB" sz="3200" b="1" cap="none" dirty="0">
                <a:solidFill>
                  <a:schemeClr val="tx1"/>
                </a:solidFill>
              </a:rPr>
              <a:t>Your are aware of why you should apply software updates</a:t>
            </a:r>
          </a:p>
          <a:p>
            <a:r>
              <a:rPr lang="en-GB" sz="3200" b="1" cap="none" dirty="0">
                <a:solidFill>
                  <a:schemeClr val="tx1"/>
                </a:solidFill>
              </a:rPr>
              <a:t>You can manage our internet footprint</a:t>
            </a:r>
          </a:p>
          <a:p>
            <a:endParaRPr lang="en-GB" sz="2400" b="1" cap="none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A8413-5FBC-8A80-EE31-8A36CC43D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511" y="-105947"/>
            <a:ext cx="1682475" cy="16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13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CF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28363</TotalTime>
  <Words>690</Words>
  <Application>Microsoft Office PowerPoint</Application>
  <PresentationFormat>Widescreen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Montserrat</vt:lpstr>
      <vt:lpstr>Mesh</vt:lpstr>
      <vt:lpstr>CyberBasics    </vt:lpstr>
      <vt:lpstr>Session 5’s Group discussion</vt:lpstr>
      <vt:lpstr>CyberBasics    </vt:lpstr>
      <vt:lpstr>Alex continues to set up the phone</vt:lpstr>
      <vt:lpstr>What would Alex need to think about?</vt:lpstr>
      <vt:lpstr>Workbook Activities – Self-study</vt:lpstr>
      <vt:lpstr>Session 6’s Group discussion</vt:lpstr>
      <vt:lpstr>Alex  has set up the phone!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Seba</dc:creator>
  <cp:lastModifiedBy>Patrick B</cp:lastModifiedBy>
  <cp:revision>9</cp:revision>
  <dcterms:created xsi:type="dcterms:W3CDTF">2022-12-21T11:23:42Z</dcterms:created>
  <dcterms:modified xsi:type="dcterms:W3CDTF">2023-04-04T15:55:13Z</dcterms:modified>
</cp:coreProperties>
</file>