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44" autoAdjust="0"/>
  </p:normalViewPr>
  <p:slideViewPr>
    <p:cSldViewPr snapToGrid="0">
      <p:cViewPr varScale="1">
        <p:scale>
          <a:sx n="93" d="100"/>
          <a:sy n="93" d="100"/>
        </p:scale>
        <p:origin x="5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DEAF874-7792-4598-B14F-73346B705DD2}" type="datetimeFigureOut">
              <a:rPr lang="en-GB"/>
              <a:pPr>
                <a:defRPr/>
              </a:pPr>
              <a:t>20/08/2018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16463"/>
            <a:ext cx="5486400" cy="44656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EBB5513-22AF-4DE9-B0DC-467D1C56B8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5263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z="1100" smtClean="0"/>
              <a:t>Remember – </a:t>
            </a:r>
            <a:r>
              <a:rPr lang="en-GB" altLang="en-US" sz="1100" b="1" smtClean="0"/>
              <a:t>Ofsted DO NOT want a lesson plan(!), but evidence of a planned lesson… </a:t>
            </a:r>
            <a:r>
              <a:rPr lang="en-GB" altLang="en-US" sz="1100" smtClean="0"/>
              <a:t>(September 2012 criteria).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100" smtClean="0"/>
              <a:t>This simple tool will help you mentally prepare for your lesson, but not get bogged down in whole-school proforma that consumes unnecessary time. 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2C6048-0397-4A9E-9A83-E0F454AAA105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30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020DA-E967-49ED-AC31-FF15A26F99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77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6DB25-4455-492F-95CF-354CF60AC3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890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6F2A5-5027-4293-9EE7-E6E5BC7A41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148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90B5A-26F1-4BBA-AEA6-B7858392EA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460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0228B-6CF4-425E-AE10-5CEC1151FD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790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CF54-5653-45DB-847C-5000D60216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344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05472-9C5B-4ED4-A3D7-8DA5B9A2F6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723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80E73-2D7A-4E98-BF65-A6A8201BA5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215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F6FC4-CF44-412E-9784-8EDA077ECE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319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645E4-44DF-48FE-B626-8165224768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241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2650E-6BB4-4088-B110-9FE85CF2AA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224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9458A3B-07F7-425C-A8CB-6DF3ABEE4E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1" descr="http://www.artyit.co.uk/mariesplace/build3/images/gold-fram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577850"/>
            <a:ext cx="2155825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8" descr="http://www.couponclipinista.com/wp-content/uploads/2012/08/POSTIT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238" y="533400"/>
            <a:ext cx="2357437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73300" y="84138"/>
            <a:ext cx="5153025" cy="550862"/>
          </a:xfrm>
        </p:spPr>
        <p:txBody>
          <a:bodyPr/>
          <a:lstStyle/>
          <a:p>
            <a:pPr eaLnBrk="1" hangingPunct="1"/>
            <a:r>
              <a:rPr lang="en-GB" altLang="en-US" sz="3200" smtClean="0">
                <a:latin typeface="Impact" panose="020B0806030902050204" pitchFamily="34" charset="0"/>
              </a:rPr>
              <a:t>CS Lesson Plan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324100" y="1323975"/>
            <a:ext cx="2290763" cy="2174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1100" dirty="0"/>
              <a:t>LO: </a:t>
            </a:r>
            <a:endParaRPr lang="en-GB" altLang="en-US" sz="1100" dirty="0"/>
          </a:p>
          <a:p>
            <a:pPr>
              <a:buFontTx/>
              <a:buNone/>
            </a:pPr>
            <a:r>
              <a:rPr lang="en-GB" altLang="en-US" sz="1100" dirty="0" smtClean="0"/>
              <a:t>To create a secure password</a:t>
            </a:r>
            <a:endParaRPr lang="en-GB" altLang="en-US" sz="1100" dirty="0"/>
          </a:p>
          <a:p>
            <a:pPr>
              <a:buFontTx/>
              <a:buNone/>
            </a:pPr>
            <a:endParaRPr lang="en-GB" altLang="en-US" sz="11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 dirty="0"/>
          </a:p>
        </p:txBody>
      </p:sp>
      <p:sp>
        <p:nvSpPr>
          <p:cNvPr id="3078" name="AutoShape 8"/>
          <p:cNvSpPr>
            <a:spLocks noChangeArrowheads="1"/>
          </p:cNvSpPr>
          <p:nvPr/>
        </p:nvSpPr>
        <p:spPr bwMode="auto">
          <a:xfrm>
            <a:off x="179388" y="2781300"/>
            <a:ext cx="2016125" cy="1728788"/>
          </a:xfrm>
          <a:prstGeom prst="flowChartPreparat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9" name="AutoShape 9"/>
          <p:cNvSpPr>
            <a:spLocks noChangeArrowheads="1"/>
          </p:cNvSpPr>
          <p:nvPr/>
        </p:nvSpPr>
        <p:spPr bwMode="auto">
          <a:xfrm>
            <a:off x="6948488" y="2781300"/>
            <a:ext cx="2016125" cy="1728788"/>
          </a:xfrm>
          <a:prstGeom prst="flowChartPreparat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0" name="Rectangle 10"/>
          <p:cNvSpPr>
            <a:spLocks noChangeArrowheads="1"/>
          </p:cNvSpPr>
          <p:nvPr/>
        </p:nvSpPr>
        <p:spPr bwMode="auto">
          <a:xfrm>
            <a:off x="138113" y="4913313"/>
            <a:ext cx="1411287" cy="188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1" name="Rectangle 13"/>
          <p:cNvSpPr>
            <a:spLocks noChangeArrowheads="1"/>
          </p:cNvSpPr>
          <p:nvPr/>
        </p:nvSpPr>
        <p:spPr bwMode="auto">
          <a:xfrm>
            <a:off x="2543175" y="4940300"/>
            <a:ext cx="1593850" cy="1862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2" name="Rectangle 14"/>
          <p:cNvSpPr>
            <a:spLocks noChangeArrowheads="1"/>
          </p:cNvSpPr>
          <p:nvPr/>
        </p:nvSpPr>
        <p:spPr bwMode="auto">
          <a:xfrm>
            <a:off x="5275263" y="4933950"/>
            <a:ext cx="1471612" cy="1868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3" name="Rectangle 15"/>
          <p:cNvSpPr>
            <a:spLocks noChangeArrowheads="1"/>
          </p:cNvSpPr>
          <p:nvPr/>
        </p:nvSpPr>
        <p:spPr bwMode="auto">
          <a:xfrm>
            <a:off x="7739063" y="4864100"/>
            <a:ext cx="1271587" cy="1938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4" name="AutoShape 16"/>
          <p:cNvSpPr>
            <a:spLocks noChangeArrowheads="1"/>
          </p:cNvSpPr>
          <p:nvPr/>
        </p:nvSpPr>
        <p:spPr bwMode="auto">
          <a:xfrm rot="5400000">
            <a:off x="8528844" y="2275681"/>
            <a:ext cx="412750" cy="534988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lnTo>
                  <a:pt x="15662" y="1428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085" name="AutoShape 17"/>
          <p:cNvSpPr>
            <a:spLocks noChangeArrowheads="1"/>
          </p:cNvSpPr>
          <p:nvPr/>
        </p:nvSpPr>
        <p:spPr bwMode="auto">
          <a:xfrm rot="16200000" flipH="1">
            <a:off x="53975" y="4494213"/>
            <a:ext cx="473075" cy="43815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lnTo>
                  <a:pt x="15662" y="1428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086" name="AutoShape 18"/>
          <p:cNvSpPr>
            <a:spLocks noChangeArrowheads="1"/>
          </p:cNvSpPr>
          <p:nvPr/>
        </p:nvSpPr>
        <p:spPr bwMode="auto">
          <a:xfrm rot="3415759" flipV="1">
            <a:off x="1864519" y="2186781"/>
            <a:ext cx="585788" cy="542925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087" name="AutoShape 19"/>
          <p:cNvSpPr>
            <a:spLocks noChangeArrowheads="1"/>
          </p:cNvSpPr>
          <p:nvPr/>
        </p:nvSpPr>
        <p:spPr bwMode="auto">
          <a:xfrm rot="9733121" flipH="1" flipV="1">
            <a:off x="4148138" y="1190625"/>
            <a:ext cx="581025" cy="5969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088" name="AutoShape 20"/>
          <p:cNvSpPr>
            <a:spLocks noChangeArrowheads="1"/>
          </p:cNvSpPr>
          <p:nvPr/>
        </p:nvSpPr>
        <p:spPr bwMode="auto">
          <a:xfrm rot="-2162190">
            <a:off x="6554788" y="1630363"/>
            <a:ext cx="595312" cy="238125"/>
          </a:xfrm>
          <a:prstGeom prst="right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9" name="AutoShape 21"/>
          <p:cNvSpPr>
            <a:spLocks noChangeArrowheads="1"/>
          </p:cNvSpPr>
          <p:nvPr/>
        </p:nvSpPr>
        <p:spPr bwMode="auto">
          <a:xfrm>
            <a:off x="1843088" y="6589713"/>
            <a:ext cx="503237" cy="268287"/>
          </a:xfrm>
          <a:prstGeom prst="rightArrow">
            <a:avLst>
              <a:gd name="adj1" fmla="val 50000"/>
              <a:gd name="adj2" fmla="val 468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90" name="AutoShape 22"/>
          <p:cNvSpPr>
            <a:spLocks noChangeArrowheads="1"/>
          </p:cNvSpPr>
          <p:nvPr/>
        </p:nvSpPr>
        <p:spPr bwMode="auto">
          <a:xfrm>
            <a:off x="4400550" y="6589713"/>
            <a:ext cx="503238" cy="268287"/>
          </a:xfrm>
          <a:prstGeom prst="rightArrow">
            <a:avLst>
              <a:gd name="adj1" fmla="val 50000"/>
              <a:gd name="adj2" fmla="val 468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91" name="AutoShape 23"/>
          <p:cNvSpPr>
            <a:spLocks noChangeArrowheads="1"/>
          </p:cNvSpPr>
          <p:nvPr/>
        </p:nvSpPr>
        <p:spPr bwMode="auto">
          <a:xfrm>
            <a:off x="7013575" y="6589713"/>
            <a:ext cx="503238" cy="268287"/>
          </a:xfrm>
          <a:prstGeom prst="rightArrow">
            <a:avLst>
              <a:gd name="adj1" fmla="val 50000"/>
              <a:gd name="adj2" fmla="val 468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92" name="Text Box 24"/>
          <p:cNvSpPr txBox="1">
            <a:spLocks noChangeArrowheads="1"/>
          </p:cNvSpPr>
          <p:nvPr/>
        </p:nvSpPr>
        <p:spPr bwMode="auto">
          <a:xfrm>
            <a:off x="368300" y="257175"/>
            <a:ext cx="1560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The BIG picture?</a:t>
            </a:r>
          </a:p>
        </p:txBody>
      </p:sp>
      <p:sp>
        <p:nvSpPr>
          <p:cNvPr id="3093" name="Text Box 26"/>
          <p:cNvSpPr txBox="1">
            <a:spLocks noChangeArrowheads="1"/>
          </p:cNvSpPr>
          <p:nvPr/>
        </p:nvSpPr>
        <p:spPr bwMode="auto">
          <a:xfrm>
            <a:off x="4900613" y="587375"/>
            <a:ext cx="15605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Engagement?</a:t>
            </a:r>
          </a:p>
        </p:txBody>
      </p:sp>
      <p:sp>
        <p:nvSpPr>
          <p:cNvPr id="3094" name="Text Box 27"/>
          <p:cNvSpPr txBox="1">
            <a:spLocks noChangeArrowheads="1"/>
          </p:cNvSpPr>
          <p:nvPr/>
        </p:nvSpPr>
        <p:spPr bwMode="auto">
          <a:xfrm>
            <a:off x="7175500" y="384175"/>
            <a:ext cx="1560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Stickability!</a:t>
            </a:r>
          </a:p>
        </p:txBody>
      </p:sp>
      <p:sp>
        <p:nvSpPr>
          <p:cNvPr id="3095" name="Text Box 28"/>
          <p:cNvSpPr txBox="1">
            <a:spLocks noChangeArrowheads="1"/>
          </p:cNvSpPr>
          <p:nvPr/>
        </p:nvSpPr>
        <p:spPr bwMode="auto">
          <a:xfrm>
            <a:off x="438150" y="2524125"/>
            <a:ext cx="1560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Differentiation</a:t>
            </a:r>
          </a:p>
        </p:txBody>
      </p:sp>
      <p:sp>
        <p:nvSpPr>
          <p:cNvPr id="3096" name="Text Box 29"/>
          <p:cNvSpPr txBox="1">
            <a:spLocks noChangeArrowheads="1"/>
          </p:cNvSpPr>
          <p:nvPr/>
        </p:nvSpPr>
        <p:spPr bwMode="auto">
          <a:xfrm>
            <a:off x="7140575" y="2501900"/>
            <a:ext cx="1560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A f L</a:t>
            </a:r>
          </a:p>
        </p:txBody>
      </p:sp>
      <p:sp>
        <p:nvSpPr>
          <p:cNvPr id="2073" name="Text Box 30"/>
          <p:cNvSpPr txBox="1">
            <a:spLocks noChangeArrowheads="1"/>
          </p:cNvSpPr>
          <p:nvPr/>
        </p:nvSpPr>
        <p:spPr bwMode="auto">
          <a:xfrm>
            <a:off x="230188" y="5419725"/>
            <a:ext cx="1125537" cy="5770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50" dirty="0" smtClean="0">
                <a:latin typeface="Tahoma" pitchFamily="34" charset="0"/>
              </a:rPr>
              <a:t>PowerPoint intro </a:t>
            </a:r>
            <a:r>
              <a:rPr lang="en-GB" sz="1050" dirty="0" smtClean="0">
                <a:latin typeface="Tahoma" pitchFamily="34" charset="0"/>
              </a:rPr>
              <a:t>on passwords</a:t>
            </a:r>
            <a:endParaRPr lang="en-GB" altLang="en-US" sz="1050" dirty="0" smtClean="0"/>
          </a:p>
        </p:txBody>
      </p:sp>
      <p:sp>
        <p:nvSpPr>
          <p:cNvPr id="3098" name="Text Box 31"/>
          <p:cNvSpPr txBox="1">
            <a:spLocks noChangeArrowheads="1"/>
          </p:cNvSpPr>
          <p:nvPr/>
        </p:nvSpPr>
        <p:spPr bwMode="auto">
          <a:xfrm>
            <a:off x="0" y="4989513"/>
            <a:ext cx="156051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800">
                <a:latin typeface="Tahoma" panose="020B0604030504040204" pitchFamily="34" charset="0"/>
              </a:rPr>
              <a:t>Teacher Led or Student Led?</a:t>
            </a:r>
          </a:p>
        </p:txBody>
      </p:sp>
      <p:sp>
        <p:nvSpPr>
          <p:cNvPr id="3099" name="Text Box 32"/>
          <p:cNvSpPr txBox="1">
            <a:spLocks noChangeArrowheads="1"/>
          </p:cNvSpPr>
          <p:nvPr/>
        </p:nvSpPr>
        <p:spPr bwMode="auto">
          <a:xfrm>
            <a:off x="2574925" y="4972050"/>
            <a:ext cx="1560513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800">
                <a:latin typeface="Tahoma" panose="020B0604030504040204" pitchFamily="34" charset="0"/>
              </a:rPr>
              <a:t>Teacher Led or </a:t>
            </a:r>
            <a:r>
              <a:rPr lang="en-GB" altLang="en-US" sz="800" b="1">
                <a:latin typeface="Tahoma" panose="020B0604030504040204" pitchFamily="34" charset="0"/>
              </a:rPr>
              <a:t>Student Led</a:t>
            </a:r>
            <a:r>
              <a:rPr lang="en-GB" altLang="en-US" sz="800">
                <a:latin typeface="Tahoma" panose="020B0604030504040204" pitchFamily="34" charset="0"/>
              </a:rPr>
              <a:t>?</a:t>
            </a:r>
          </a:p>
        </p:txBody>
      </p:sp>
      <p:sp>
        <p:nvSpPr>
          <p:cNvPr id="3100" name="Text Box 33"/>
          <p:cNvSpPr txBox="1">
            <a:spLocks noChangeArrowheads="1"/>
          </p:cNvSpPr>
          <p:nvPr/>
        </p:nvSpPr>
        <p:spPr bwMode="auto">
          <a:xfrm>
            <a:off x="5240338" y="4983163"/>
            <a:ext cx="15605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800" b="1">
                <a:solidFill>
                  <a:srgbClr val="FF0000"/>
                </a:solidFill>
                <a:latin typeface="Tahoma" panose="020B0604030504040204" pitchFamily="34" charset="0"/>
              </a:rPr>
              <a:t>Teacher Led </a:t>
            </a:r>
            <a:r>
              <a:rPr lang="en-GB" altLang="en-US" sz="800">
                <a:latin typeface="Tahoma" panose="020B0604030504040204" pitchFamily="34" charset="0"/>
              </a:rPr>
              <a:t>or </a:t>
            </a:r>
            <a:r>
              <a:rPr lang="en-GB" altLang="en-US" sz="800" b="1">
                <a:latin typeface="Tahoma" panose="020B0604030504040204" pitchFamily="34" charset="0"/>
              </a:rPr>
              <a:t>Student Led</a:t>
            </a:r>
            <a:r>
              <a:rPr lang="en-GB" altLang="en-US" sz="800">
                <a:latin typeface="Tahoma" panose="020B0604030504040204" pitchFamily="34" charset="0"/>
              </a:rPr>
              <a:t>?</a:t>
            </a:r>
          </a:p>
        </p:txBody>
      </p:sp>
      <p:sp>
        <p:nvSpPr>
          <p:cNvPr id="3101" name="Text Box 34"/>
          <p:cNvSpPr txBox="1">
            <a:spLocks noChangeArrowheads="1"/>
          </p:cNvSpPr>
          <p:nvPr/>
        </p:nvSpPr>
        <p:spPr bwMode="auto">
          <a:xfrm>
            <a:off x="7683500" y="4868863"/>
            <a:ext cx="1416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800">
                <a:latin typeface="Tahoma" panose="020B0604030504040204" pitchFamily="34" charset="0"/>
              </a:rPr>
              <a:t>Teacher Led </a:t>
            </a:r>
            <a:r>
              <a:rPr lang="en-GB" altLang="en-US" sz="800" b="1">
                <a:latin typeface="Tahoma" panose="020B0604030504040204" pitchFamily="34" charset="0"/>
              </a:rPr>
              <a:t>or Student Led?</a:t>
            </a:r>
          </a:p>
        </p:txBody>
      </p:sp>
      <p:sp>
        <p:nvSpPr>
          <p:cNvPr id="2" name="Rectangle 1"/>
          <p:cNvSpPr/>
          <p:nvPr/>
        </p:nvSpPr>
        <p:spPr>
          <a:xfrm rot="17646070">
            <a:off x="-195825" y="3021805"/>
            <a:ext cx="98474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Level 4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95078" y="4476758"/>
            <a:ext cx="98474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Level 5</a:t>
            </a:r>
          </a:p>
        </p:txBody>
      </p:sp>
      <p:sp>
        <p:nvSpPr>
          <p:cNvPr id="38" name="Rectangle 37"/>
          <p:cNvSpPr/>
          <p:nvPr/>
        </p:nvSpPr>
        <p:spPr>
          <a:xfrm rot="6913553">
            <a:off x="1613261" y="3965043"/>
            <a:ext cx="98474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Level 6</a:t>
            </a:r>
          </a:p>
        </p:txBody>
      </p:sp>
      <p:sp>
        <p:nvSpPr>
          <p:cNvPr id="39" name="Rectangle 38"/>
          <p:cNvSpPr/>
          <p:nvPr/>
        </p:nvSpPr>
        <p:spPr>
          <a:xfrm rot="3924354">
            <a:off x="1586933" y="3020947"/>
            <a:ext cx="98474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Level 3</a:t>
            </a:r>
          </a:p>
        </p:txBody>
      </p:sp>
      <p:sp>
        <p:nvSpPr>
          <p:cNvPr id="40" name="Rectangle 39"/>
          <p:cNvSpPr/>
          <p:nvPr/>
        </p:nvSpPr>
        <p:spPr>
          <a:xfrm rot="14658403">
            <a:off x="-209797" y="3963158"/>
            <a:ext cx="984743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Level 7</a:t>
            </a:r>
          </a:p>
        </p:txBody>
      </p:sp>
      <p:pic>
        <p:nvPicPr>
          <p:cNvPr id="3107" name="Picture 40" descr="http://cdn.socialmediaexaminer.com/images/0511dh-dart-boar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0" y="2828925"/>
            <a:ext cx="56356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8" name="Text Box 25"/>
          <p:cNvSpPr txBox="1">
            <a:spLocks noChangeArrowheads="1"/>
          </p:cNvSpPr>
          <p:nvPr/>
        </p:nvSpPr>
        <p:spPr bwMode="auto">
          <a:xfrm>
            <a:off x="2636838" y="960438"/>
            <a:ext cx="10525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Objectives</a:t>
            </a:r>
          </a:p>
        </p:txBody>
      </p:sp>
      <p:pic>
        <p:nvPicPr>
          <p:cNvPr id="3109" name="Picture 43" descr="http://2.bp.blogspot.com/_uWy_q4nK1Ck/TOQ4awWaj1I/AAAAAAAAEdA/8yQ8wXldqtc/s1600/Traffic+Light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981450"/>
            <a:ext cx="839787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89188" y="3541713"/>
            <a:ext cx="2584450" cy="1354137"/>
          </a:xfrm>
          <a:prstGeom prst="rect">
            <a:avLst/>
          </a:prstGeom>
          <a:solidFill>
            <a:schemeClr val="bg1">
              <a:alpha val="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111" name="AutoShape 22"/>
          <p:cNvSpPr>
            <a:spLocks noChangeArrowheads="1"/>
          </p:cNvSpPr>
          <p:nvPr/>
        </p:nvSpPr>
        <p:spPr bwMode="auto">
          <a:xfrm rot="10800000">
            <a:off x="4991100" y="4681538"/>
            <a:ext cx="2538413" cy="268287"/>
          </a:xfrm>
          <a:prstGeom prst="rightArrow">
            <a:avLst>
              <a:gd name="adj1" fmla="val 50000"/>
              <a:gd name="adj2" fmla="val 469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12" name="AutoShape 22"/>
          <p:cNvSpPr>
            <a:spLocks noChangeArrowheads="1"/>
          </p:cNvSpPr>
          <p:nvPr/>
        </p:nvSpPr>
        <p:spPr bwMode="auto">
          <a:xfrm rot="-9495496">
            <a:off x="1944688" y="4430713"/>
            <a:ext cx="503237" cy="268287"/>
          </a:xfrm>
          <a:prstGeom prst="rightArrow">
            <a:avLst>
              <a:gd name="adj1" fmla="val 50000"/>
              <a:gd name="adj2" fmla="val 468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13" name="Text Box 26"/>
          <p:cNvSpPr txBox="1">
            <a:spLocks noChangeArrowheads="1"/>
          </p:cNvSpPr>
          <p:nvPr/>
        </p:nvSpPr>
        <p:spPr bwMode="auto">
          <a:xfrm>
            <a:off x="3389313" y="3683000"/>
            <a:ext cx="1625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 dirty="0" smtClean="0"/>
              <a:t>Passwords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000" dirty="0" smtClean="0"/>
              <a:t>Secure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000" dirty="0" smtClean="0"/>
              <a:t>Hacking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000" dirty="0" smtClean="0"/>
              <a:t>Personal data</a:t>
            </a:r>
            <a:endParaRPr lang="en-GB" altLang="en-US" sz="1000" dirty="0"/>
          </a:p>
          <a:p>
            <a:pPr>
              <a:spcBef>
                <a:spcPct val="0"/>
              </a:spcBef>
              <a:buFontTx/>
              <a:buNone/>
            </a:pPr>
            <a:endParaRPr lang="fr-FR" altLang="en-US" sz="1000" dirty="0"/>
          </a:p>
          <a:p>
            <a:pPr>
              <a:spcBef>
                <a:spcPct val="0"/>
              </a:spcBef>
              <a:buFontTx/>
              <a:buNone/>
            </a:pPr>
            <a:endParaRPr lang="fr-FR" altLang="en-US" sz="1000" dirty="0"/>
          </a:p>
          <a:p>
            <a:pPr>
              <a:spcBef>
                <a:spcPct val="0"/>
              </a:spcBef>
              <a:buFontTx/>
              <a:buNone/>
            </a:pPr>
            <a:endParaRPr lang="fr-FR" altLang="en-US" sz="1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000" dirty="0"/>
              <a:t>	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4391025" y="739775"/>
            <a:ext cx="2613025" cy="2300288"/>
          </a:xfrm>
          <a:prstGeom prst="star5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800" dirty="0" smtClean="0">
                <a:solidFill>
                  <a:schemeClr val="tx1"/>
                </a:solidFill>
              </a:rPr>
              <a:t>Creating their own passwords</a:t>
            </a:r>
            <a:endParaRPr lang="en-GB" sz="800" dirty="0">
              <a:solidFill>
                <a:schemeClr val="tx1"/>
              </a:solidFill>
            </a:endParaRPr>
          </a:p>
        </p:txBody>
      </p:sp>
      <p:pic>
        <p:nvPicPr>
          <p:cNvPr id="3115" name="Picture 49" descr="https://devcentral.f5.com/weblogs/images/devcentral_f5_com/weblogs/Joe/WindowsLiveWriter/PowerShellABCsKisforKeywords_98BC/Keywords_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675" y="3771900"/>
            <a:ext cx="8651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6" name="TextBox 5"/>
          <p:cNvSpPr txBox="1">
            <a:spLocks noChangeArrowheads="1"/>
          </p:cNvSpPr>
          <p:nvPr/>
        </p:nvSpPr>
        <p:spPr bwMode="auto">
          <a:xfrm>
            <a:off x="3051175" y="544513"/>
            <a:ext cx="35385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Year 6 onwards</a:t>
            </a:r>
            <a:endParaRPr lang="en-GB" alt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Box 2"/>
          <p:cNvSpPr txBox="1">
            <a:spLocks noChangeArrowheads="1"/>
          </p:cNvSpPr>
          <p:nvPr/>
        </p:nvSpPr>
        <p:spPr bwMode="auto">
          <a:xfrm>
            <a:off x="368300" y="823913"/>
            <a:ext cx="17097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/>
              <a:t>Understanding </a:t>
            </a:r>
            <a:r>
              <a:rPr lang="en-GB" altLang="en-US" sz="1000" dirty="0" smtClean="0"/>
              <a:t>how to create a secure password</a:t>
            </a:r>
            <a:endParaRPr lang="en-GB" altLang="en-US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/>
          </a:p>
        </p:txBody>
      </p:sp>
      <p:sp>
        <p:nvSpPr>
          <p:cNvPr id="3118" name="TextBox 5"/>
          <p:cNvSpPr txBox="1">
            <a:spLocks noChangeArrowheads="1"/>
          </p:cNvSpPr>
          <p:nvPr/>
        </p:nvSpPr>
        <p:spPr bwMode="auto">
          <a:xfrm>
            <a:off x="7265988" y="915988"/>
            <a:ext cx="1238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 dirty="0"/>
              <a:t>To be able to explain </a:t>
            </a:r>
            <a:r>
              <a:rPr lang="en-GB" altLang="en-US" sz="1000" dirty="0" smtClean="0"/>
              <a:t>how they can create a secure password</a:t>
            </a:r>
            <a:endParaRPr lang="en-GB" altLang="en-US" sz="1000" dirty="0"/>
          </a:p>
        </p:txBody>
      </p:sp>
      <p:sp>
        <p:nvSpPr>
          <p:cNvPr id="3119" name="TextBox 6"/>
          <p:cNvSpPr txBox="1">
            <a:spLocks noChangeArrowheads="1"/>
          </p:cNvSpPr>
          <p:nvPr/>
        </p:nvSpPr>
        <p:spPr bwMode="auto">
          <a:xfrm>
            <a:off x="7292975" y="3040063"/>
            <a:ext cx="123825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dirty="0"/>
              <a:t>Peer </a:t>
            </a:r>
            <a:r>
              <a:rPr lang="en-GB" altLang="en-US" sz="1100" dirty="0" smtClean="0"/>
              <a:t>feedback on password choices</a:t>
            </a:r>
            <a:endParaRPr lang="en-GB" altLang="en-US" sz="1100" dirty="0"/>
          </a:p>
        </p:txBody>
      </p:sp>
      <p:sp>
        <p:nvSpPr>
          <p:cNvPr id="3120" name="TextBox 7"/>
          <p:cNvSpPr txBox="1">
            <a:spLocks noChangeArrowheads="1"/>
          </p:cNvSpPr>
          <p:nvPr/>
        </p:nvSpPr>
        <p:spPr bwMode="auto">
          <a:xfrm>
            <a:off x="620713" y="3040063"/>
            <a:ext cx="1149350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/>
              <a:t>Support pupils using support register by giving help where needed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/>
              <a:t>Focus on PP / SEN. </a:t>
            </a:r>
          </a:p>
        </p:txBody>
      </p:sp>
      <p:sp>
        <p:nvSpPr>
          <p:cNvPr id="2097" name="TextBox 8"/>
          <p:cNvSpPr txBox="1">
            <a:spLocks noChangeArrowheads="1"/>
          </p:cNvSpPr>
          <p:nvPr/>
        </p:nvSpPr>
        <p:spPr bwMode="auto">
          <a:xfrm>
            <a:off x="2574925" y="5175250"/>
            <a:ext cx="1549400" cy="154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050" dirty="0" smtClean="0">
                <a:latin typeface="Tahoma" pitchFamily="34" charset="0"/>
              </a:rPr>
              <a:t>Pupils to create their own passwords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050" dirty="0" smtClean="0">
                <a:latin typeface="Tahoma" pitchFamily="34" charset="0"/>
              </a:rPr>
              <a:t>Teacher:</a:t>
            </a:r>
            <a:endParaRPr lang="en-GB" sz="1050" dirty="0">
              <a:latin typeface="Tahoma" pitchFamily="34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050" dirty="0"/>
              <a:t>Pupils selected to try out their password on a </a:t>
            </a:r>
            <a:r>
              <a:rPr lang="en-GB" sz="1050" dirty="0" smtClean="0"/>
              <a:t>website to test password strength in front of class</a:t>
            </a:r>
            <a:endParaRPr lang="en-GB" sz="1050" dirty="0">
              <a:latin typeface="Tahoma" pitchFamily="34" charset="0"/>
            </a:endParaRPr>
          </a:p>
        </p:txBody>
      </p:sp>
      <p:sp>
        <p:nvSpPr>
          <p:cNvPr id="2098" name="TextBox 52"/>
          <p:cNvSpPr txBox="1">
            <a:spLocks noChangeArrowheads="1"/>
          </p:cNvSpPr>
          <p:nvPr/>
        </p:nvSpPr>
        <p:spPr bwMode="auto">
          <a:xfrm>
            <a:off x="5272088" y="5248275"/>
            <a:ext cx="14081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50" dirty="0" smtClean="0"/>
              <a:t>They must come up and type it , reading it out aloud as they type so that another pupil can see if they remembered it correctly</a:t>
            </a:r>
            <a:endParaRPr lang="en-GB" sz="1050" dirty="0"/>
          </a:p>
          <a:p>
            <a:pPr eaLnBrk="1" hangingPunct="1">
              <a:defRPr/>
            </a:pPr>
            <a:endParaRPr lang="en-GB" sz="1050" dirty="0"/>
          </a:p>
        </p:txBody>
      </p:sp>
      <p:sp>
        <p:nvSpPr>
          <p:cNvPr id="3123" name="TextBox 53"/>
          <p:cNvSpPr txBox="1">
            <a:spLocks noChangeArrowheads="1"/>
          </p:cNvSpPr>
          <p:nvPr/>
        </p:nvSpPr>
        <p:spPr bwMode="auto">
          <a:xfrm>
            <a:off x="7739063" y="5270500"/>
            <a:ext cx="1271587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 smtClean="0"/>
              <a:t>Can the pupils improve their password? Discussion on passwords at the end.</a:t>
            </a:r>
            <a:endParaRPr lang="en-GB" altLang="en-US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/>
              <a:t>Have students </a:t>
            </a:r>
            <a:r>
              <a:rPr lang="en-GB" altLang="en-US" sz="1000" dirty="0" smtClean="0"/>
              <a:t>met </a:t>
            </a:r>
            <a:r>
              <a:rPr lang="en-GB" altLang="en-US" sz="1000" dirty="0"/>
              <a:t>Learning objectives?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900" dirty="0"/>
          </a:p>
        </p:txBody>
      </p:sp>
      <p:sp>
        <p:nvSpPr>
          <p:cNvPr id="53" name="Rectangle 52"/>
          <p:cNvSpPr/>
          <p:nvPr/>
        </p:nvSpPr>
        <p:spPr>
          <a:xfrm>
            <a:off x="5048250" y="3040063"/>
            <a:ext cx="1900238" cy="1641475"/>
          </a:xfrm>
          <a:prstGeom prst="rect">
            <a:avLst/>
          </a:prstGeom>
          <a:solidFill>
            <a:schemeClr val="bg1">
              <a:alpha val="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1600" b="1" dirty="0">
                <a:solidFill>
                  <a:schemeClr val="tx1"/>
                </a:solidFill>
              </a:rPr>
              <a:t>SMSC</a:t>
            </a:r>
          </a:p>
          <a:p>
            <a:pPr eaLnBrk="1" hangingPunct="1">
              <a:defRPr/>
            </a:pPr>
            <a:endParaRPr lang="en-GB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GB" sz="800" dirty="0">
                <a:solidFill>
                  <a:schemeClr val="tx1"/>
                </a:solidFill>
              </a:rPr>
              <a:t>Spiritual: Use of imagination  </a:t>
            </a:r>
            <a:r>
              <a:rPr lang="en-GB" sz="800" dirty="0" smtClean="0">
                <a:solidFill>
                  <a:schemeClr val="tx1"/>
                </a:solidFill>
              </a:rPr>
              <a:t>to create password</a:t>
            </a:r>
            <a:endParaRPr lang="en-GB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GB" sz="800" dirty="0">
                <a:solidFill>
                  <a:schemeClr val="tx1"/>
                </a:solidFill>
              </a:rPr>
              <a:t>Moral: </a:t>
            </a:r>
            <a:r>
              <a:rPr lang="en-GB" sz="800" dirty="0" smtClean="0">
                <a:solidFill>
                  <a:schemeClr val="tx1"/>
                </a:solidFill>
              </a:rPr>
              <a:t>Why we need to create a secure password to protect ourselves</a:t>
            </a:r>
            <a:endParaRPr lang="en-GB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GB" sz="800" dirty="0">
                <a:solidFill>
                  <a:schemeClr val="tx1"/>
                </a:solidFill>
              </a:rPr>
              <a:t>Social: </a:t>
            </a:r>
            <a:r>
              <a:rPr lang="en-GB" sz="800" dirty="0" smtClean="0">
                <a:solidFill>
                  <a:schemeClr val="tx1"/>
                </a:solidFill>
              </a:rPr>
              <a:t>How and why passwords are used in society</a:t>
            </a:r>
            <a:endParaRPr lang="en-GB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GB" sz="800" dirty="0">
                <a:solidFill>
                  <a:schemeClr val="tx1"/>
                </a:solidFill>
              </a:rPr>
              <a:t>Cultural: </a:t>
            </a:r>
            <a:r>
              <a:rPr lang="en-GB" sz="800" dirty="0" smtClean="0">
                <a:solidFill>
                  <a:schemeClr val="tx1"/>
                </a:solidFill>
              </a:rPr>
              <a:t>Why we need to </a:t>
            </a:r>
            <a:r>
              <a:rPr lang="en-GB" sz="800" smtClean="0">
                <a:solidFill>
                  <a:schemeClr val="tx1"/>
                </a:solidFill>
              </a:rPr>
              <a:t>create  </a:t>
            </a:r>
            <a:r>
              <a:rPr lang="en-GB" sz="800" dirty="0" smtClean="0">
                <a:solidFill>
                  <a:schemeClr val="tx1"/>
                </a:solidFill>
              </a:rPr>
              <a:t>secure passwords to use in the digital world</a:t>
            </a:r>
            <a:endParaRPr lang="en-GB" sz="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125" name="TextBox 53"/>
          <p:cNvSpPr txBox="1">
            <a:spLocks noChangeArrowheads="1"/>
          </p:cNvSpPr>
          <p:nvPr/>
        </p:nvSpPr>
        <p:spPr bwMode="auto">
          <a:xfrm>
            <a:off x="1582738" y="4973638"/>
            <a:ext cx="925512" cy="1616075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/>
              <a:t>M-Plen?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1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/>
              <a:t>AFL?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1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/>
              <a:t>Fix It?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1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/>
              <a:t>Model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1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/>
              <a:t>Literacy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86000" y="5018088"/>
            <a:ext cx="177800" cy="177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dirty="0"/>
              <a:t>x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82825" y="5337175"/>
            <a:ext cx="177800" cy="1793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2289175" y="5668963"/>
            <a:ext cx="179388" cy="177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2297113" y="5999163"/>
            <a:ext cx="177800" cy="17938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2293938" y="6353175"/>
            <a:ext cx="177800" cy="177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dirty="0"/>
              <a:t>x</a:t>
            </a:r>
          </a:p>
        </p:txBody>
      </p:sp>
      <p:grpSp>
        <p:nvGrpSpPr>
          <p:cNvPr id="3" name="Group 65"/>
          <p:cNvGrpSpPr/>
          <p:nvPr/>
        </p:nvGrpSpPr>
        <p:grpSpPr>
          <a:xfrm>
            <a:off x="4181707" y="4969725"/>
            <a:ext cx="1003610" cy="1615827"/>
            <a:chOff x="4360126" y="4947423"/>
            <a:chExt cx="955290" cy="1615827"/>
          </a:xfrm>
          <a:solidFill>
            <a:srgbClr val="00FFCC"/>
          </a:solidFill>
        </p:grpSpPr>
        <p:sp>
          <p:nvSpPr>
            <p:cNvPr id="60" name="TextBox 59"/>
            <p:cNvSpPr txBox="1"/>
            <p:nvPr/>
          </p:nvSpPr>
          <p:spPr>
            <a:xfrm>
              <a:off x="4360126" y="4947423"/>
              <a:ext cx="944137" cy="1615827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dash"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GB" sz="1100" dirty="0">
                  <a:latin typeface="Arial" charset="0"/>
                </a:rPr>
                <a:t>M-</a:t>
              </a:r>
              <a:r>
                <a:rPr lang="en-GB" sz="1100" dirty="0" err="1">
                  <a:latin typeface="Arial" charset="0"/>
                </a:rPr>
                <a:t>Plen</a:t>
              </a:r>
              <a:r>
                <a:rPr lang="en-GB" sz="1100" dirty="0">
                  <a:latin typeface="Arial" charset="0"/>
                </a:rPr>
                <a:t>? </a:t>
              </a:r>
            </a:p>
            <a:p>
              <a:pPr eaLnBrk="1" hangingPunct="1">
                <a:defRPr/>
              </a:pPr>
              <a:endParaRPr lang="en-GB" sz="1100" dirty="0">
                <a:latin typeface="Arial" charset="0"/>
              </a:endParaRPr>
            </a:p>
            <a:p>
              <a:pPr eaLnBrk="1" hangingPunct="1">
                <a:defRPr/>
              </a:pPr>
              <a:r>
                <a:rPr lang="en-GB" sz="1100" dirty="0">
                  <a:latin typeface="Arial" charset="0"/>
                </a:rPr>
                <a:t>AFL? </a:t>
              </a:r>
            </a:p>
            <a:p>
              <a:pPr eaLnBrk="1" hangingPunct="1">
                <a:defRPr/>
              </a:pPr>
              <a:endParaRPr lang="en-GB" sz="1100" dirty="0">
                <a:latin typeface="Arial" charset="0"/>
              </a:endParaRPr>
            </a:p>
            <a:p>
              <a:pPr eaLnBrk="1" hangingPunct="1">
                <a:defRPr/>
              </a:pPr>
              <a:r>
                <a:rPr lang="en-GB" sz="1100" dirty="0">
                  <a:latin typeface="Arial" charset="0"/>
                </a:rPr>
                <a:t>Fix It?</a:t>
              </a:r>
            </a:p>
            <a:p>
              <a:pPr eaLnBrk="1" hangingPunct="1">
                <a:defRPr/>
              </a:pPr>
              <a:endParaRPr lang="en-GB" sz="1100" dirty="0">
                <a:latin typeface="Arial" charset="0"/>
              </a:endParaRPr>
            </a:p>
            <a:p>
              <a:pPr eaLnBrk="1" hangingPunct="1">
                <a:defRPr/>
              </a:pPr>
              <a:r>
                <a:rPr lang="en-GB" sz="1100" dirty="0">
                  <a:latin typeface="Arial" charset="0"/>
                </a:rPr>
                <a:t>Model A</a:t>
              </a:r>
            </a:p>
            <a:p>
              <a:pPr eaLnBrk="1" hangingPunct="1">
                <a:defRPr/>
              </a:pPr>
              <a:endParaRPr lang="en-GB" sz="1100" dirty="0">
                <a:latin typeface="Arial" charset="0"/>
              </a:endParaRPr>
            </a:p>
            <a:p>
              <a:pPr eaLnBrk="1" hangingPunct="1">
                <a:defRPr/>
              </a:pPr>
              <a:r>
                <a:rPr lang="en-GB" sz="1100" dirty="0">
                  <a:latin typeface="Arial" charset="0"/>
                </a:rPr>
                <a:t>Literacy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125844" y="4992029"/>
              <a:ext cx="178420" cy="1784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122127" y="5311697"/>
              <a:ext cx="178420" cy="1784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129562" y="5642517"/>
              <a:ext cx="178420" cy="1784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136996" y="5973336"/>
              <a:ext cx="178420" cy="1784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133279" y="6326458"/>
              <a:ext cx="178420" cy="1784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dirty="0" smtClean="0"/>
                <a:t>X</a:t>
              </a:r>
              <a:endParaRPr lang="en-GB" dirty="0"/>
            </a:p>
          </p:txBody>
        </p:sp>
      </p:grpSp>
      <p:grpSp>
        <p:nvGrpSpPr>
          <p:cNvPr id="6" name="Group 66"/>
          <p:cNvGrpSpPr/>
          <p:nvPr/>
        </p:nvGrpSpPr>
        <p:grpSpPr>
          <a:xfrm>
            <a:off x="6787377" y="4943705"/>
            <a:ext cx="895814" cy="1615827"/>
            <a:chOff x="4363527" y="4925121"/>
            <a:chExt cx="951889" cy="1615827"/>
          </a:xfrm>
          <a:solidFill>
            <a:srgbClr val="00FFCC"/>
          </a:solidFill>
        </p:grpSpPr>
        <p:sp>
          <p:nvSpPr>
            <p:cNvPr id="68" name="TextBox 67"/>
            <p:cNvSpPr txBox="1"/>
            <p:nvPr/>
          </p:nvSpPr>
          <p:spPr>
            <a:xfrm>
              <a:off x="4363527" y="4925121"/>
              <a:ext cx="944137" cy="1615827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dash"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GB" sz="1100" dirty="0">
                  <a:latin typeface="Arial" charset="0"/>
                </a:rPr>
                <a:t>M-</a:t>
              </a:r>
              <a:r>
                <a:rPr lang="en-GB" sz="1100" dirty="0" err="1">
                  <a:latin typeface="Arial" charset="0"/>
                </a:rPr>
                <a:t>Plen</a:t>
              </a:r>
              <a:r>
                <a:rPr lang="en-GB" sz="1100" dirty="0">
                  <a:latin typeface="Arial" charset="0"/>
                </a:rPr>
                <a:t>? </a:t>
              </a:r>
            </a:p>
            <a:p>
              <a:pPr eaLnBrk="1" hangingPunct="1">
                <a:defRPr/>
              </a:pPr>
              <a:endParaRPr lang="en-GB" sz="1100" dirty="0">
                <a:latin typeface="Arial" charset="0"/>
              </a:endParaRPr>
            </a:p>
            <a:p>
              <a:pPr eaLnBrk="1" hangingPunct="1">
                <a:defRPr/>
              </a:pPr>
              <a:r>
                <a:rPr lang="en-GB" sz="1100" dirty="0">
                  <a:latin typeface="Arial" charset="0"/>
                </a:rPr>
                <a:t>AFL? </a:t>
              </a:r>
            </a:p>
            <a:p>
              <a:pPr eaLnBrk="1" hangingPunct="1">
                <a:defRPr/>
              </a:pPr>
              <a:endParaRPr lang="en-GB" sz="1100" dirty="0">
                <a:latin typeface="Arial" charset="0"/>
              </a:endParaRPr>
            </a:p>
            <a:p>
              <a:pPr eaLnBrk="1" hangingPunct="1">
                <a:defRPr/>
              </a:pPr>
              <a:r>
                <a:rPr lang="en-GB" sz="1100" dirty="0">
                  <a:latin typeface="Arial" charset="0"/>
                </a:rPr>
                <a:t>Fix It?</a:t>
              </a:r>
            </a:p>
            <a:p>
              <a:pPr eaLnBrk="1" hangingPunct="1">
                <a:defRPr/>
              </a:pPr>
              <a:endParaRPr lang="en-GB" sz="1100" dirty="0">
                <a:latin typeface="Arial" charset="0"/>
              </a:endParaRPr>
            </a:p>
            <a:p>
              <a:pPr eaLnBrk="1" hangingPunct="1">
                <a:defRPr/>
              </a:pPr>
              <a:r>
                <a:rPr lang="en-GB" sz="1100" dirty="0">
                  <a:latin typeface="Arial" charset="0"/>
                </a:rPr>
                <a:t>Model A</a:t>
              </a:r>
            </a:p>
            <a:p>
              <a:pPr eaLnBrk="1" hangingPunct="1">
                <a:defRPr/>
              </a:pPr>
              <a:endParaRPr lang="en-GB" sz="1100" dirty="0">
                <a:latin typeface="Arial" charset="0"/>
              </a:endParaRPr>
            </a:p>
            <a:p>
              <a:pPr eaLnBrk="1" hangingPunct="1">
                <a:defRPr/>
              </a:pPr>
              <a:r>
                <a:rPr lang="en-GB" sz="1100" dirty="0">
                  <a:latin typeface="Arial" charset="0"/>
                </a:rPr>
                <a:t>Literacy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125844" y="4992029"/>
              <a:ext cx="178420" cy="1784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dirty="0"/>
                <a:t>x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122127" y="5311697"/>
              <a:ext cx="178420" cy="1784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dirty="0"/>
                <a:t>X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129562" y="5642517"/>
              <a:ext cx="178420" cy="1784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136996" y="5973336"/>
              <a:ext cx="178420" cy="1784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GB" dirty="0"/>
                <a:t>x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133279" y="6326458"/>
              <a:ext cx="178420" cy="1784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316</Words>
  <Application>Microsoft Office PowerPoint</Application>
  <PresentationFormat>On-screen Show (4:3)</PresentationFormat>
  <Paragraphs>82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Impact</vt:lpstr>
      <vt:lpstr>Tahoma</vt:lpstr>
      <vt:lpstr>Default Design</vt:lpstr>
      <vt:lpstr>CS Lesson Plan</vt:lpstr>
    </vt:vector>
  </TitlesOfParts>
  <Company>John Kelly Girls Technology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min Lesson Plan</dc:title>
  <dc:creator>Ross McGill</dc:creator>
  <cp:lastModifiedBy>S Karunaratne</cp:lastModifiedBy>
  <cp:revision>73</cp:revision>
  <cp:lastPrinted>2013-05-21T08:45:18Z</cp:lastPrinted>
  <dcterms:created xsi:type="dcterms:W3CDTF">2009-03-13T08:09:59Z</dcterms:created>
  <dcterms:modified xsi:type="dcterms:W3CDTF">2018-08-20T09:28:21Z</dcterms:modified>
</cp:coreProperties>
</file>