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8"/>
  </p:notesMasterIdLst>
  <p:sldIdLst>
    <p:sldId id="417" r:id="rId2"/>
    <p:sldId id="433" r:id="rId3"/>
    <p:sldId id="431" r:id="rId4"/>
    <p:sldId id="432" r:id="rId5"/>
    <p:sldId id="428" r:id="rId6"/>
    <p:sldId id="27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E113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CC35B-604E-4606-B174-6CAE9E1E5DEC}" v="3" dt="2023-03-27T10:25:38.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58193" autoAdjust="0"/>
  </p:normalViewPr>
  <p:slideViewPr>
    <p:cSldViewPr snapToGrid="0">
      <p:cViewPr varScale="1">
        <p:scale>
          <a:sx n="58" d="100"/>
          <a:sy n="58" d="100"/>
        </p:scale>
        <p:origin x="23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B" userId="21864d46-451a-4d54-8e1e-2a4d6659e2c1" providerId="ADAL" clId="{3A3CC35B-604E-4606-B174-6CAE9E1E5DEC}"/>
    <pc:docChg chg="undo custSel modSld">
      <pc:chgData name="Patrick B" userId="21864d46-451a-4d54-8e1e-2a4d6659e2c1" providerId="ADAL" clId="{3A3CC35B-604E-4606-B174-6CAE9E1E5DEC}" dt="2023-04-04T13:41:41.548" v="2333" actId="20577"/>
      <pc:docMkLst>
        <pc:docMk/>
      </pc:docMkLst>
      <pc:sldChg chg="modSp mod modNotesTx">
        <pc:chgData name="Patrick B" userId="21864d46-451a-4d54-8e1e-2a4d6659e2c1" providerId="ADAL" clId="{3A3CC35B-604E-4606-B174-6CAE9E1E5DEC}" dt="2023-04-04T13:41:41.548" v="2333" actId="20577"/>
        <pc:sldMkLst>
          <pc:docMk/>
          <pc:sldMk cId="1135370565" sldId="274"/>
        </pc:sldMkLst>
        <pc:spChg chg="mod">
          <ac:chgData name="Patrick B" userId="21864d46-451a-4d54-8e1e-2a4d6659e2c1" providerId="ADAL" clId="{3A3CC35B-604E-4606-B174-6CAE9E1E5DEC}" dt="2023-03-27T10:50:53.398" v="437" actId="20577"/>
          <ac:spMkLst>
            <pc:docMk/>
            <pc:sldMk cId="1135370565" sldId="274"/>
            <ac:spMk id="3" creationId="{2BC9154B-16CD-305B-C4EE-156F31FEDA28}"/>
          </ac:spMkLst>
        </pc:spChg>
      </pc:sldChg>
      <pc:sldChg chg="modSp mod">
        <pc:chgData name="Patrick B" userId="21864d46-451a-4d54-8e1e-2a4d6659e2c1" providerId="ADAL" clId="{3A3CC35B-604E-4606-B174-6CAE9E1E5DEC}" dt="2023-03-27T10:31:00.180" v="297" actId="6549"/>
        <pc:sldMkLst>
          <pc:docMk/>
          <pc:sldMk cId="2053965751" sldId="428"/>
        </pc:sldMkLst>
        <pc:spChg chg="mod">
          <ac:chgData name="Patrick B" userId="21864d46-451a-4d54-8e1e-2a4d6659e2c1" providerId="ADAL" clId="{3A3CC35B-604E-4606-B174-6CAE9E1E5DEC}" dt="2023-03-27T10:31:00.180" v="297" actId="6549"/>
          <ac:spMkLst>
            <pc:docMk/>
            <pc:sldMk cId="2053965751" sldId="428"/>
            <ac:spMk id="3" creationId="{333A8D50-B83D-919B-C3C0-8E0F2118BCCA}"/>
          </ac:spMkLst>
        </pc:spChg>
      </pc:sldChg>
      <pc:sldChg chg="addSp delSp modSp mod modNotesTx">
        <pc:chgData name="Patrick B" userId="21864d46-451a-4d54-8e1e-2a4d6659e2c1" providerId="ADAL" clId="{3A3CC35B-604E-4606-B174-6CAE9E1E5DEC}" dt="2023-03-31T15:07:11.991" v="1014" actId="20577"/>
        <pc:sldMkLst>
          <pc:docMk/>
          <pc:sldMk cId="3911269153" sldId="431"/>
        </pc:sldMkLst>
        <pc:spChg chg="add del mod">
          <ac:chgData name="Patrick B" userId="21864d46-451a-4d54-8e1e-2a4d6659e2c1" providerId="ADAL" clId="{3A3CC35B-604E-4606-B174-6CAE9E1E5DEC}" dt="2023-03-27T10:24:54.014" v="20" actId="20577"/>
          <ac:spMkLst>
            <pc:docMk/>
            <pc:sldMk cId="3911269153" sldId="431"/>
            <ac:spMk id="12" creationId="{CBE0FFBF-EDD7-DBF5-9225-EFB81C71567D}"/>
          </ac:spMkLst>
        </pc:spChg>
        <pc:picChg chg="del">
          <ac:chgData name="Patrick B" userId="21864d46-451a-4d54-8e1e-2a4d6659e2c1" providerId="ADAL" clId="{3A3CC35B-604E-4606-B174-6CAE9E1E5DEC}" dt="2023-03-27T10:24:24.995" v="11" actId="478"/>
          <ac:picMkLst>
            <pc:docMk/>
            <pc:sldMk cId="3911269153" sldId="431"/>
            <ac:picMk id="19" creationId="{9514DA4B-21F3-C3E9-4B6D-7ED1FB590E78}"/>
          </ac:picMkLst>
        </pc:picChg>
        <pc:picChg chg="add mod">
          <ac:chgData name="Patrick B" userId="21864d46-451a-4d54-8e1e-2a4d6659e2c1" providerId="ADAL" clId="{3A3CC35B-604E-4606-B174-6CAE9E1E5DEC}" dt="2023-03-27T10:24:42.890" v="16" actId="1582"/>
          <ac:picMkLst>
            <pc:docMk/>
            <pc:sldMk cId="3911269153" sldId="431"/>
            <ac:picMk id="20" creationId="{F8B65881-3AEE-7021-C6F8-5804959AD861}"/>
          </ac:picMkLst>
        </pc:picChg>
      </pc:sldChg>
      <pc:sldChg chg="modSp mod modNotesTx">
        <pc:chgData name="Patrick B" userId="21864d46-451a-4d54-8e1e-2a4d6659e2c1" providerId="ADAL" clId="{3A3CC35B-604E-4606-B174-6CAE9E1E5DEC}" dt="2023-04-04T13:37:57.038" v="1944" actId="20577"/>
        <pc:sldMkLst>
          <pc:docMk/>
          <pc:sldMk cId="4293497456" sldId="432"/>
        </pc:sldMkLst>
        <pc:spChg chg="mod">
          <ac:chgData name="Patrick B" userId="21864d46-451a-4d54-8e1e-2a4d6659e2c1" providerId="ADAL" clId="{3A3CC35B-604E-4606-B174-6CAE9E1E5DEC}" dt="2023-03-27T10:28:46.857" v="119" actId="20577"/>
          <ac:spMkLst>
            <pc:docMk/>
            <pc:sldMk cId="4293497456" sldId="432"/>
            <ac:spMk id="3" creationId="{C4329736-974F-B375-D435-65BA4F2CCC2E}"/>
          </ac:spMkLst>
        </pc:spChg>
      </pc:sldChg>
      <pc:sldChg chg="addSp delSp modSp mod modNotesTx">
        <pc:chgData name="Patrick B" userId="21864d46-451a-4d54-8e1e-2a4d6659e2c1" providerId="ADAL" clId="{3A3CC35B-604E-4606-B174-6CAE9E1E5DEC}" dt="2023-04-04T13:33:56.262" v="1418" actId="20577"/>
        <pc:sldMkLst>
          <pc:docMk/>
          <pc:sldMk cId="1298571554" sldId="433"/>
        </pc:sldMkLst>
        <pc:spChg chg="mod">
          <ac:chgData name="Patrick B" userId="21864d46-451a-4d54-8e1e-2a4d6659e2c1" providerId="ADAL" clId="{3A3CC35B-604E-4606-B174-6CAE9E1E5DEC}" dt="2023-03-27T10:27:40.447" v="58" actId="1076"/>
          <ac:spMkLst>
            <pc:docMk/>
            <pc:sldMk cId="1298571554" sldId="433"/>
            <ac:spMk id="2" creationId="{C50A307C-D4EC-8E9D-5DD3-1BD6E92738DF}"/>
          </ac:spMkLst>
        </pc:spChg>
        <pc:spChg chg="mod">
          <ac:chgData name="Patrick B" userId="21864d46-451a-4d54-8e1e-2a4d6659e2c1" providerId="ADAL" clId="{3A3CC35B-604E-4606-B174-6CAE9E1E5DEC}" dt="2023-03-27T10:27:30.814" v="55" actId="20577"/>
          <ac:spMkLst>
            <pc:docMk/>
            <pc:sldMk cId="1298571554" sldId="433"/>
            <ac:spMk id="3" creationId="{6D8E68E2-3E78-1022-C2B9-960B3DB57FE5}"/>
          </ac:spMkLst>
        </pc:spChg>
        <pc:spChg chg="add del">
          <ac:chgData name="Patrick B" userId="21864d46-451a-4d54-8e1e-2a4d6659e2c1" providerId="ADAL" clId="{3A3CC35B-604E-4606-B174-6CAE9E1E5DEC}" dt="2023-03-27T10:23:33.848" v="1" actId="22"/>
          <ac:spMkLst>
            <pc:docMk/>
            <pc:sldMk cId="1298571554" sldId="433"/>
            <ac:spMk id="10" creationId="{C3E2668F-6EFA-BD68-006F-67A061363FAE}"/>
          </ac:spMkLst>
        </pc:spChg>
        <pc:picChg chg="del mod">
          <ac:chgData name="Patrick B" userId="21864d46-451a-4d54-8e1e-2a4d6659e2c1" providerId="ADAL" clId="{3A3CC35B-604E-4606-B174-6CAE9E1E5DEC}" dt="2023-03-27T10:23:47.991" v="3" actId="478"/>
          <ac:picMkLst>
            <pc:docMk/>
            <pc:sldMk cId="1298571554" sldId="433"/>
            <ac:picMk id="8" creationId="{D8CE0A8B-282D-74E4-84DC-9F35C91D0153}"/>
          </ac:picMkLst>
        </pc:picChg>
        <pc:picChg chg="add del mod modCrop">
          <ac:chgData name="Patrick B" userId="21864d46-451a-4d54-8e1e-2a4d6659e2c1" providerId="ADAL" clId="{3A3CC35B-604E-4606-B174-6CAE9E1E5DEC}" dt="2023-03-27T10:24:17.475" v="9" actId="21"/>
          <ac:picMkLst>
            <pc:docMk/>
            <pc:sldMk cId="1298571554" sldId="433"/>
            <ac:picMk id="11" creationId="{76841E7B-94B6-7CC2-EA02-CC453F3ED050}"/>
          </ac:picMkLst>
        </pc:picChg>
        <pc:picChg chg="add mod">
          <ac:chgData name="Patrick B" userId="21864d46-451a-4d54-8e1e-2a4d6659e2c1" providerId="ADAL" clId="{3A3CC35B-604E-4606-B174-6CAE9E1E5DEC}" dt="2023-03-27T10:25:44.480" v="23" actId="1076"/>
          <ac:picMkLst>
            <pc:docMk/>
            <pc:sldMk cId="1298571554" sldId="433"/>
            <ac:picMk id="12" creationId="{FD3BA455-C43E-AD77-3EDA-8A1F7D3A29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D5640-F913-4E96-9388-DAB114C12B9A}" type="datetimeFigureOut">
              <a:rPr lang="en-GB" smtClean="0"/>
              <a:t>04/04/2023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BC5B4-3819-40F4-9EED-3E1A42450B6C}" type="slidenum">
              <a:rPr lang="en-GB" smtClean="0"/>
              <a:t>‹#›</a:t>
            </a:fld>
            <a:endParaRPr lang="en-GB"/>
          </a:p>
        </p:txBody>
      </p:sp>
    </p:spTree>
    <p:extLst>
      <p:ext uri="{BB962C8B-B14F-4D97-AF65-F5344CB8AC3E}">
        <p14:creationId xmlns:p14="http://schemas.microsoft.com/office/powerpoint/2010/main" val="1538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1</a:t>
            </a:fld>
            <a:endParaRPr lang="en-GB"/>
          </a:p>
        </p:txBody>
      </p:sp>
    </p:spTree>
    <p:extLst>
      <p:ext uri="{BB962C8B-B14F-4D97-AF65-F5344CB8AC3E}">
        <p14:creationId xmlns:p14="http://schemas.microsoft.com/office/powerpoint/2010/main" val="12154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the students can discuss what they found. </a:t>
            </a:r>
          </a:p>
          <a:p>
            <a:endParaRPr lang="en-GB" dirty="0"/>
          </a:p>
          <a:p>
            <a:r>
              <a:rPr lang="en-GB" dirty="0"/>
              <a:t>But they need to conclude with some good advice for Alex.</a:t>
            </a:r>
          </a:p>
          <a:p>
            <a:endParaRPr lang="en-GB" dirty="0"/>
          </a:p>
          <a:p>
            <a:r>
              <a:rPr lang="en-GB" dirty="0"/>
              <a:t>Hopefully lots around passwords complexity/uniqueness, as well as MFA on key accounts.</a:t>
            </a:r>
          </a:p>
          <a:p>
            <a:endParaRPr lang="en-GB" dirty="0"/>
          </a:p>
          <a:p>
            <a:r>
              <a:rPr lang="en-GB" dirty="0"/>
              <a:t>Not all accounts need total honesty either. Did students think about this. For example, why give a real </a:t>
            </a:r>
            <a:r>
              <a:rPr lang="en-GB" dirty="0" err="1"/>
              <a:t>DoB</a:t>
            </a:r>
            <a:r>
              <a:rPr lang="en-GB" dirty="0"/>
              <a:t> to an account that doesn’t need it, other than for marketing reasons? Is that legal? What did they think. And what will they tell Alex, considering the lack of accurate alien birth info……</a:t>
            </a:r>
          </a:p>
          <a:p>
            <a:endParaRPr lang="en-GB" dirty="0"/>
          </a:p>
          <a:p>
            <a:r>
              <a:rPr lang="en-GB" dirty="0"/>
              <a:t>Actual postcode? House Number? I hope they think about that too.</a:t>
            </a:r>
          </a:p>
          <a:p>
            <a:endParaRPr lang="en-GB" dirty="0"/>
          </a:p>
          <a:p>
            <a:r>
              <a:rPr lang="en-GB" dirty="0"/>
              <a:t>Accounts give ease of use and access, but are a risk too. So balance it.</a:t>
            </a:r>
          </a:p>
          <a:p>
            <a:endParaRPr lang="en-GB" dirty="0"/>
          </a:p>
          <a:p>
            <a:r>
              <a:rPr lang="en-GB" dirty="0"/>
              <a:t>Did the students look at Defence in Depth, or what Chat GPT thought about it (on the resource sheet).</a:t>
            </a:r>
          </a:p>
          <a:p>
            <a:endParaRPr lang="en-GB" dirty="0"/>
          </a:p>
          <a:p>
            <a:r>
              <a:rPr lang="en-GB" dirty="0"/>
              <a:t>Did the identify key accounts that needed extra protection, like email.</a:t>
            </a:r>
          </a:p>
          <a:p>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2</a:t>
            </a:fld>
            <a:endParaRPr lang="en-GB"/>
          </a:p>
        </p:txBody>
      </p:sp>
    </p:spTree>
    <p:extLst>
      <p:ext uri="{BB962C8B-B14F-4D97-AF65-F5344CB8AC3E}">
        <p14:creationId xmlns:p14="http://schemas.microsoft.com/office/powerpoint/2010/main" val="225472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This is about the software development life cycle.</a:t>
            </a:r>
          </a:p>
          <a:p>
            <a:endParaRPr lang="en-GB" dirty="0"/>
          </a:p>
          <a:p>
            <a:r>
              <a:rPr lang="en-GB" dirty="0"/>
              <a:t>Software often has bugs, these get found, and then fixed.</a:t>
            </a:r>
          </a:p>
          <a:p>
            <a:endParaRPr lang="en-GB" dirty="0"/>
          </a:p>
          <a:p>
            <a:r>
              <a:rPr lang="en-GB" dirty="0"/>
              <a:t>That is often why updates appear, also called fixes or patches.</a:t>
            </a:r>
          </a:p>
          <a:p>
            <a:endParaRPr lang="en-GB" dirty="0"/>
          </a:p>
          <a:p>
            <a:r>
              <a:rPr lang="en-GB"/>
              <a:t>Its normal.</a:t>
            </a:r>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3</a:t>
            </a:fld>
            <a:endParaRPr lang="en-GB"/>
          </a:p>
        </p:txBody>
      </p:sp>
    </p:spTree>
    <p:extLst>
      <p:ext uri="{BB962C8B-B14F-4D97-AF65-F5344CB8AC3E}">
        <p14:creationId xmlns:p14="http://schemas.microsoft.com/office/powerpoint/2010/main" val="223683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This Mission is about instilling some understanding that software is often never totally safe. Things need fixing as they are discovered, and this is normal. </a:t>
            </a:r>
          </a:p>
          <a:p>
            <a:endParaRPr lang="en-GB" dirty="0"/>
          </a:p>
          <a:p>
            <a:r>
              <a:rPr lang="en-GB" dirty="0"/>
              <a:t>Some fixes are more urgent than others, as they have vulnerabilities that can be exploited by hackers.</a:t>
            </a:r>
          </a:p>
          <a:p>
            <a:endParaRPr lang="en-GB" dirty="0"/>
          </a:p>
          <a:p>
            <a:r>
              <a:rPr lang="en-GB" dirty="0"/>
              <a:t>So essentially the students get to understand why they need to update software and why.</a:t>
            </a:r>
          </a:p>
        </p:txBody>
      </p:sp>
      <p:sp>
        <p:nvSpPr>
          <p:cNvPr id="4" name="Slide Number Placeholder 3"/>
          <p:cNvSpPr>
            <a:spLocks noGrp="1"/>
          </p:cNvSpPr>
          <p:nvPr>
            <p:ph type="sldNum" sz="quarter" idx="5"/>
          </p:nvPr>
        </p:nvSpPr>
        <p:spPr/>
        <p:txBody>
          <a:bodyPr/>
          <a:lstStyle/>
          <a:p>
            <a:fld id="{F35BC5B4-3819-40F4-9EED-3E1A42450B6C}" type="slidenum">
              <a:rPr lang="en-GB" smtClean="0"/>
              <a:t>4</a:t>
            </a:fld>
            <a:endParaRPr lang="en-GB"/>
          </a:p>
        </p:txBody>
      </p:sp>
    </p:spTree>
    <p:extLst>
      <p:ext uri="{BB962C8B-B14F-4D97-AF65-F5344CB8AC3E}">
        <p14:creationId xmlns:p14="http://schemas.microsoft.com/office/powerpoint/2010/main" val="352804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5</a:t>
            </a:fld>
            <a:endParaRPr lang="en-GB"/>
          </a:p>
        </p:txBody>
      </p:sp>
    </p:spTree>
    <p:extLst>
      <p:ext uri="{BB962C8B-B14F-4D97-AF65-F5344CB8AC3E}">
        <p14:creationId xmlns:p14="http://schemas.microsoft.com/office/powerpoint/2010/main" val="135574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students can look at auto updates, as well as where updates come from a trust perspective. Random emails and links are not to be trusted at face value.</a:t>
            </a:r>
          </a:p>
          <a:p>
            <a:endParaRPr lang="en-GB" dirty="0"/>
          </a:p>
          <a:p>
            <a:r>
              <a:rPr lang="en-GB" dirty="0"/>
              <a:t>The students may look at how hackers exploit vulnerabilities, such as making software do things its </a:t>
            </a:r>
            <a:r>
              <a:rPr lang="en-GB"/>
              <a:t>not supposed to. </a:t>
            </a:r>
            <a:endParaRPr lang="en-GB" dirty="0"/>
          </a:p>
        </p:txBody>
      </p:sp>
      <p:sp>
        <p:nvSpPr>
          <p:cNvPr id="4" name="Slide Number Placeholder 3"/>
          <p:cNvSpPr>
            <a:spLocks noGrp="1"/>
          </p:cNvSpPr>
          <p:nvPr>
            <p:ph type="sldNum" sz="quarter" idx="5"/>
          </p:nvPr>
        </p:nvSpPr>
        <p:spPr/>
        <p:txBody>
          <a:bodyPr/>
          <a:lstStyle/>
          <a:p>
            <a:fld id="{F35BC5B4-3819-40F4-9EED-3E1A42450B6C}" type="slidenum">
              <a:rPr lang="en-GB" smtClean="0"/>
              <a:t>6</a:t>
            </a:fld>
            <a:endParaRPr lang="en-GB"/>
          </a:p>
        </p:txBody>
      </p:sp>
    </p:spTree>
    <p:extLst>
      <p:ext uri="{BB962C8B-B14F-4D97-AF65-F5344CB8AC3E}">
        <p14:creationId xmlns:p14="http://schemas.microsoft.com/office/powerpoint/2010/main" val="34971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F87C92-857C-4D98-A258-C2E4B97B7156}"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139518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F87C92-857C-4D98-A258-C2E4B97B7156}"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60270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47433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147073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6842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14261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70858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87C92-857C-4D98-A258-C2E4B97B7156}"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126440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87C92-857C-4D98-A258-C2E4B97B7156}"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4035877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3630662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F87C92-857C-4D98-A258-C2E4B97B7156}"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191075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87C92-857C-4D98-A258-C2E4B97B7156}" type="datetimeFigureOut">
              <a:rPr lang="en-GB" smtClean="0"/>
              <a:t>04/04/2023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400550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F87C92-857C-4D98-A258-C2E4B97B7156}"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49477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F87C92-857C-4D98-A258-C2E4B97B7156}" type="datetimeFigureOut">
              <a:rPr lang="en-GB" smtClean="0"/>
              <a:t>04/04/2023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5048118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F87C92-857C-4D98-A258-C2E4B97B7156}" type="datetimeFigureOut">
              <a:rPr lang="en-GB" smtClean="0"/>
              <a:t>04/04/2023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15346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87C92-857C-4D98-A258-C2E4B97B7156}"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38771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F87C92-857C-4D98-A258-C2E4B97B7156}" type="datetimeFigureOut">
              <a:rPr lang="en-GB" smtClean="0"/>
              <a:t>04/04/2023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213448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CFF87C92-857C-4D98-A258-C2E4B97B7156}" type="datetimeFigureOut">
              <a:rPr lang="en-GB" smtClean="0"/>
              <a:t>04/04/2023</a:t>
            </a:fld>
            <a:endParaRPr lang="en-GB"/>
          </a:p>
        </p:txBody>
      </p:sp>
      <p:sp>
        <p:nvSpPr>
          <p:cNvPr id="6" name="Footer Placeholder 5"/>
          <p:cNvSpPr>
            <a:spLocks noGrp="1"/>
          </p:cNvSpPr>
          <p:nvPr>
            <p:ph type="ftr" sz="quarter" idx="11"/>
          </p:nvPr>
        </p:nvSpPr>
        <p:spPr>
          <a:xfrm>
            <a:off x="1141412" y="5883275"/>
            <a:ext cx="5105400" cy="365125"/>
          </a:xfrm>
        </p:spPr>
        <p:txBody>
          <a:bodyPr/>
          <a:lstStyle/>
          <a:p>
            <a:endParaRPr lang="en-GB"/>
          </a:p>
        </p:txBody>
      </p:sp>
      <p:sp>
        <p:nvSpPr>
          <p:cNvPr id="7" name="Slide Number Placeholder 6"/>
          <p:cNvSpPr>
            <a:spLocks noGrp="1"/>
          </p:cNvSpPr>
          <p:nvPr>
            <p:ph type="sldNum" sz="quarter" idx="12"/>
          </p:nvPr>
        </p:nvSpPr>
        <p:spPr>
          <a:xfrm>
            <a:off x="10742612" y="5883275"/>
            <a:ext cx="322567" cy="365125"/>
          </a:xfrm>
        </p:spPr>
        <p:txBody>
          <a:bodyPr/>
          <a:lstStyle/>
          <a:p>
            <a:fld id="{FB1490A4-AF2E-4471-B2AF-AB414F285C13}" type="slidenum">
              <a:rPr lang="en-GB" smtClean="0"/>
              <a:t>‹#›</a:t>
            </a:fld>
            <a:endParaRPr lang="en-GB"/>
          </a:p>
        </p:txBody>
      </p:sp>
    </p:spTree>
    <p:extLst>
      <p:ext uri="{BB962C8B-B14F-4D97-AF65-F5344CB8AC3E}">
        <p14:creationId xmlns:p14="http://schemas.microsoft.com/office/powerpoint/2010/main" val="97244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113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FF87C92-857C-4D98-A258-C2E4B97B7156}" type="datetimeFigureOut">
              <a:rPr lang="en-GB" smtClean="0"/>
              <a:t>04/04/2023</a:t>
            </a:fld>
            <a:endParaRPr lang="en-GB"/>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GB"/>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B1490A4-AF2E-4471-B2AF-AB414F285C13}" type="slidenum">
              <a:rPr lang="en-GB" smtClean="0"/>
              <a:t>‹#›</a:t>
            </a:fld>
            <a:endParaRPr lang="en-GB"/>
          </a:p>
        </p:txBody>
      </p:sp>
    </p:spTree>
    <p:extLst>
      <p:ext uri="{BB962C8B-B14F-4D97-AF65-F5344CB8AC3E}">
        <p14:creationId xmlns:p14="http://schemas.microsoft.com/office/powerpoint/2010/main" val="358643140"/>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53C67-F782-234B-3651-F934823B22D1}"/>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12649" y="2125824"/>
            <a:ext cx="6536297" cy="1303176"/>
          </a:xfrm>
        </p:spPr>
        <p:txBody>
          <a:bodyPr>
            <a:noAutofit/>
          </a:bodyPr>
          <a:lstStyle/>
          <a:p>
            <a:r>
              <a:rPr kumimoji="0" lang="en-US" sz="7700" b="1" i="0" u="none" strike="noStrike" kern="1200" cap="none" spc="-20" normalizeH="0" baseline="0" noProof="0" dirty="0">
                <a:ln>
                  <a:noFill/>
                </a:ln>
                <a:solidFill>
                  <a:prstClr val="white"/>
                </a:solidFill>
                <a:effectLst/>
                <a:uLnTx/>
                <a:uFillTx/>
                <a:latin typeface="Montserrat" panose="00000500000000000000" pitchFamily="50" charset="0"/>
                <a:ea typeface="+mj-ea"/>
                <a:cs typeface="+mj-cs"/>
              </a:rPr>
              <a:t>Cyber</a:t>
            </a:r>
            <a:r>
              <a:rPr kumimoji="0" lang="en-US" sz="7700" b="1" i="0" u="none" strike="noStrike" kern="1200" cap="none" spc="-20" normalizeH="0" baseline="0" noProof="0" dirty="0">
                <a:ln>
                  <a:noFill/>
                </a:ln>
                <a:solidFill>
                  <a:srgbClr val="00B0F0"/>
                </a:solidFill>
                <a:effectLst/>
                <a:uLnTx/>
                <a:uFillTx/>
                <a:latin typeface="Montserrat" panose="00000500000000000000" pitchFamily="50" charset="0"/>
                <a:ea typeface="+mj-ea"/>
                <a:cs typeface="+mj-cs"/>
              </a:rPr>
              <a:t>Basics</a:t>
            </a:r>
            <a:br>
              <a:rPr lang="en-US" sz="9600" dirty="0">
                <a:solidFill>
                  <a:srgbClr val="00B0F0"/>
                </a:solidFill>
              </a:rPr>
            </a:br>
            <a:br>
              <a:rPr lang="en-US" sz="9600" dirty="0">
                <a:solidFill>
                  <a:srgbClr val="00B0F0"/>
                </a:solidFill>
              </a:rPr>
            </a:br>
            <a:br>
              <a:rPr lang="en-US" sz="9600" dirty="0"/>
            </a:br>
            <a:r>
              <a:rPr lang="en-US" sz="9600" dirty="0"/>
              <a:t> </a:t>
            </a:r>
          </a:p>
        </p:txBody>
      </p:sp>
      <p:pic>
        <p:nvPicPr>
          <p:cNvPr id="9" name="Picture 8">
            <a:extLst>
              <a:ext uri="{FF2B5EF4-FFF2-40B4-BE49-F238E27FC236}">
                <a16:creationId xmlns:a16="http://schemas.microsoft.com/office/drawing/2014/main" id="{3AEBB93C-29E4-C160-BAB8-15DC5A170F23}"/>
              </a:ext>
            </a:extLst>
          </p:cNvPr>
          <p:cNvPicPr>
            <a:picLocks noChangeAspect="1"/>
          </p:cNvPicPr>
          <p:nvPr/>
        </p:nvPicPr>
        <p:blipFill>
          <a:blip r:embed="rId3"/>
          <a:stretch>
            <a:fillRect/>
          </a:stretch>
        </p:blipFill>
        <p:spPr>
          <a:xfrm>
            <a:off x="8715490" y="-452881"/>
            <a:ext cx="3543859" cy="3543859"/>
          </a:xfrm>
          <a:prstGeom prst="rect">
            <a:avLst/>
          </a:prstGeom>
        </p:spPr>
      </p:pic>
      <p:sp>
        <p:nvSpPr>
          <p:cNvPr id="12" name="TextBox 11">
            <a:extLst>
              <a:ext uri="{FF2B5EF4-FFF2-40B4-BE49-F238E27FC236}">
                <a16:creationId xmlns:a16="http://schemas.microsoft.com/office/drawing/2014/main" id="{CBE0FFBF-EDD7-DBF5-9225-EFB81C71567D}"/>
              </a:ext>
            </a:extLst>
          </p:cNvPr>
          <p:cNvSpPr txBox="1"/>
          <p:nvPr/>
        </p:nvSpPr>
        <p:spPr>
          <a:xfrm>
            <a:off x="612649" y="3646043"/>
            <a:ext cx="72004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B0F0"/>
                </a:solidFill>
                <a:effectLst/>
                <a:uLnTx/>
                <a:uFillTx/>
                <a:latin typeface="+mj-lt"/>
                <a:ea typeface="+mn-ea"/>
                <a:cs typeface="+mn-cs"/>
              </a:rPr>
              <a:t>A 6 part story for year 7 investigators</a:t>
            </a:r>
            <a:endParaRPr kumimoji="0" lang="en-GB" sz="4000" b="1" i="1" u="none" strike="noStrike" kern="1200" cap="none" spc="0" normalizeH="0" baseline="0" noProof="0" dirty="0">
              <a:ln>
                <a:noFill/>
              </a:ln>
              <a:solidFill>
                <a:srgbClr val="00B0F0"/>
              </a:solidFill>
              <a:effectLst/>
              <a:uLnTx/>
              <a:uFillTx/>
              <a:latin typeface="+mj-lt"/>
              <a:ea typeface="+mn-ea"/>
              <a:cs typeface="+mn-cs"/>
            </a:endParaRPr>
          </a:p>
        </p:txBody>
      </p:sp>
    </p:spTree>
    <p:extLst>
      <p:ext uri="{BB962C8B-B14F-4D97-AF65-F5344CB8AC3E}">
        <p14:creationId xmlns:p14="http://schemas.microsoft.com/office/powerpoint/2010/main" val="152523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307C-D4EC-8E9D-5DD3-1BD6E92738DF}"/>
              </a:ext>
            </a:extLst>
          </p:cNvPr>
          <p:cNvSpPr>
            <a:spLocks noGrp="1"/>
          </p:cNvSpPr>
          <p:nvPr>
            <p:ph type="title"/>
          </p:nvPr>
        </p:nvSpPr>
        <p:spPr>
          <a:xfrm>
            <a:off x="328612" y="1246204"/>
            <a:ext cx="9905998" cy="1905000"/>
          </a:xfrm>
        </p:spPr>
        <p:txBody>
          <a:bodyPr>
            <a:normAutofit/>
          </a:bodyPr>
          <a:lstStyle/>
          <a:p>
            <a:r>
              <a:rPr lang="en-GB" sz="3600" b="1" dirty="0"/>
              <a:t>Session 4’s </a:t>
            </a:r>
            <a:r>
              <a:rPr lang="en-GB" sz="3600" b="1" dirty="0">
                <a:solidFill>
                  <a:srgbClr val="00B0F0"/>
                </a:solidFill>
              </a:rPr>
              <a:t>Group discussion</a:t>
            </a:r>
          </a:p>
        </p:txBody>
      </p:sp>
      <p:sp>
        <p:nvSpPr>
          <p:cNvPr id="3" name="Content Placeholder 2">
            <a:extLst>
              <a:ext uri="{FF2B5EF4-FFF2-40B4-BE49-F238E27FC236}">
                <a16:creationId xmlns:a16="http://schemas.microsoft.com/office/drawing/2014/main" id="{6D8E68E2-3E78-1022-C2B9-960B3DB57FE5}"/>
              </a:ext>
            </a:extLst>
          </p:cNvPr>
          <p:cNvSpPr>
            <a:spLocks noGrp="1"/>
          </p:cNvSpPr>
          <p:nvPr>
            <p:ph idx="1"/>
          </p:nvPr>
        </p:nvSpPr>
        <p:spPr>
          <a:xfrm>
            <a:off x="328612" y="2198704"/>
            <a:ext cx="11572875" cy="4400550"/>
          </a:xfrm>
        </p:spPr>
        <p:txBody>
          <a:bodyPr>
            <a:normAutofit/>
          </a:bodyPr>
          <a:lstStyle/>
          <a:p>
            <a:r>
              <a:rPr lang="en-GB" sz="4000" b="1" cap="none" dirty="0"/>
              <a:t>What are you going to advise </a:t>
            </a:r>
            <a:r>
              <a:rPr lang="en-GB" sz="4000" b="1" cap="none" dirty="0">
                <a:solidFill>
                  <a:srgbClr val="92D050"/>
                </a:solidFill>
              </a:rPr>
              <a:t>Alex</a:t>
            </a:r>
            <a:r>
              <a:rPr lang="en-GB" sz="4000" b="1" cap="none" dirty="0"/>
              <a:t> to do when creating and protecting accounts?</a:t>
            </a:r>
          </a:p>
        </p:txBody>
      </p:sp>
      <p:pic>
        <p:nvPicPr>
          <p:cNvPr id="12" name="Picture 11" descr="Graphical user interface&#10;&#10;Description automatically generated">
            <a:extLst>
              <a:ext uri="{FF2B5EF4-FFF2-40B4-BE49-F238E27FC236}">
                <a16:creationId xmlns:a16="http://schemas.microsoft.com/office/drawing/2014/main" id="{FD3BA455-C43E-AD77-3EDA-8A1F7D3A2957}"/>
              </a:ext>
            </a:extLst>
          </p:cNvPr>
          <p:cNvPicPr>
            <a:picLocks noChangeAspect="1"/>
          </p:cNvPicPr>
          <p:nvPr/>
        </p:nvPicPr>
        <p:blipFill rotWithShape="1">
          <a:blip r:embed="rId3">
            <a:extLst>
              <a:ext uri="{28A0092B-C50C-407E-A947-70E740481C1C}">
                <a14:useLocalDpi xmlns:a14="http://schemas.microsoft.com/office/drawing/2010/main" val="0"/>
              </a:ext>
            </a:extLst>
          </a:blip>
          <a:srcRect l="13664" t="52947" r="25660" b="32725"/>
          <a:stretch/>
        </p:blipFill>
        <p:spPr>
          <a:xfrm>
            <a:off x="5281611" y="258746"/>
            <a:ext cx="6489742" cy="858726"/>
          </a:xfrm>
          <a:prstGeom prst="rect">
            <a:avLst/>
          </a:prstGeom>
          <a:ln w="57150">
            <a:solidFill>
              <a:schemeClr val="tx1"/>
            </a:solidFill>
          </a:ln>
        </p:spPr>
      </p:pic>
    </p:spTree>
    <p:extLst>
      <p:ext uri="{BB962C8B-B14F-4D97-AF65-F5344CB8AC3E}">
        <p14:creationId xmlns:p14="http://schemas.microsoft.com/office/powerpoint/2010/main" val="129857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53C67-F782-234B-3651-F934823B22D1}"/>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401251" y="2125824"/>
            <a:ext cx="6536297" cy="1303176"/>
          </a:xfrm>
        </p:spPr>
        <p:txBody>
          <a:bodyPr>
            <a:noAutofit/>
          </a:bodyPr>
          <a:lstStyle/>
          <a:p>
            <a:r>
              <a:rPr kumimoji="0" lang="en-US" sz="7700" b="1" i="0" u="none" strike="noStrike" kern="1200" cap="none" spc="-20" normalizeH="0" baseline="0" noProof="0" dirty="0">
                <a:ln>
                  <a:noFill/>
                </a:ln>
                <a:solidFill>
                  <a:prstClr val="white"/>
                </a:solidFill>
                <a:effectLst/>
                <a:uLnTx/>
                <a:uFillTx/>
                <a:latin typeface="Montserrat" panose="00000500000000000000" pitchFamily="50" charset="0"/>
                <a:ea typeface="+mj-ea"/>
                <a:cs typeface="+mj-cs"/>
              </a:rPr>
              <a:t>Cyber</a:t>
            </a:r>
            <a:r>
              <a:rPr kumimoji="0" lang="en-US" sz="7700" b="1" i="0" u="none" strike="noStrike" kern="1200" cap="none" spc="-20" normalizeH="0" baseline="0" noProof="0" dirty="0">
                <a:ln>
                  <a:noFill/>
                </a:ln>
                <a:solidFill>
                  <a:srgbClr val="00B0F0"/>
                </a:solidFill>
                <a:effectLst/>
                <a:uLnTx/>
                <a:uFillTx/>
                <a:latin typeface="Montserrat" panose="00000500000000000000" pitchFamily="50" charset="0"/>
                <a:ea typeface="+mj-ea"/>
                <a:cs typeface="+mj-cs"/>
              </a:rPr>
              <a:t>Basics</a:t>
            </a:r>
            <a:br>
              <a:rPr lang="en-US" sz="9600" dirty="0">
                <a:solidFill>
                  <a:srgbClr val="00B0F0"/>
                </a:solidFill>
              </a:rPr>
            </a:br>
            <a:br>
              <a:rPr lang="en-US" sz="9600" dirty="0">
                <a:solidFill>
                  <a:srgbClr val="00B0F0"/>
                </a:solidFill>
              </a:rPr>
            </a:br>
            <a:br>
              <a:rPr lang="en-US" sz="9600" dirty="0"/>
            </a:br>
            <a:r>
              <a:rPr lang="en-US" sz="9600" dirty="0"/>
              <a:t> </a:t>
            </a:r>
          </a:p>
        </p:txBody>
      </p:sp>
      <p:pic>
        <p:nvPicPr>
          <p:cNvPr id="9" name="Picture 8">
            <a:extLst>
              <a:ext uri="{FF2B5EF4-FFF2-40B4-BE49-F238E27FC236}">
                <a16:creationId xmlns:a16="http://schemas.microsoft.com/office/drawing/2014/main" id="{3AEBB93C-29E4-C160-BAB8-15DC5A170F23}"/>
              </a:ext>
            </a:extLst>
          </p:cNvPr>
          <p:cNvPicPr>
            <a:picLocks noChangeAspect="1"/>
          </p:cNvPicPr>
          <p:nvPr/>
        </p:nvPicPr>
        <p:blipFill>
          <a:blip r:embed="rId3"/>
          <a:stretch>
            <a:fillRect/>
          </a:stretch>
        </p:blipFill>
        <p:spPr>
          <a:xfrm>
            <a:off x="8715490" y="-452881"/>
            <a:ext cx="3543859" cy="3543859"/>
          </a:xfrm>
          <a:prstGeom prst="rect">
            <a:avLst/>
          </a:prstGeom>
        </p:spPr>
      </p:pic>
      <p:sp>
        <p:nvSpPr>
          <p:cNvPr id="12" name="TextBox 11">
            <a:extLst>
              <a:ext uri="{FF2B5EF4-FFF2-40B4-BE49-F238E27FC236}">
                <a16:creationId xmlns:a16="http://schemas.microsoft.com/office/drawing/2014/main" id="{CBE0FFBF-EDD7-DBF5-9225-EFB81C71567D}"/>
              </a:ext>
            </a:extLst>
          </p:cNvPr>
          <p:cNvSpPr txBox="1"/>
          <p:nvPr/>
        </p:nvSpPr>
        <p:spPr>
          <a:xfrm>
            <a:off x="401251" y="3672112"/>
            <a:ext cx="72004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B0F0"/>
                </a:solidFill>
                <a:effectLst/>
                <a:uLnTx/>
                <a:uFillTx/>
                <a:latin typeface="+mj-lt"/>
                <a:ea typeface="+mn-ea"/>
                <a:cs typeface="+mn-cs"/>
              </a:rPr>
              <a:t>Mission 5</a:t>
            </a:r>
            <a:endParaRPr kumimoji="0" lang="en-GB" sz="4000" b="1" i="1" u="none" strike="noStrike" kern="1200" cap="none" spc="0" normalizeH="0" baseline="0" noProof="0" dirty="0">
              <a:ln>
                <a:noFill/>
              </a:ln>
              <a:solidFill>
                <a:srgbClr val="00B0F0"/>
              </a:solidFill>
              <a:effectLst/>
              <a:uLnTx/>
              <a:uFillTx/>
              <a:latin typeface="+mj-lt"/>
              <a:ea typeface="+mn-ea"/>
              <a:cs typeface="+mn-cs"/>
            </a:endParaRPr>
          </a:p>
        </p:txBody>
      </p:sp>
      <p:pic>
        <p:nvPicPr>
          <p:cNvPr id="20" name="Picture 19" descr="Graphical user interface&#10;&#10;Description automatically generated">
            <a:extLst>
              <a:ext uri="{FF2B5EF4-FFF2-40B4-BE49-F238E27FC236}">
                <a16:creationId xmlns:a16="http://schemas.microsoft.com/office/drawing/2014/main" id="{F8B65881-3AEE-7021-C6F8-5804959AD861}"/>
              </a:ext>
            </a:extLst>
          </p:cNvPr>
          <p:cNvPicPr>
            <a:picLocks noChangeAspect="1"/>
          </p:cNvPicPr>
          <p:nvPr/>
        </p:nvPicPr>
        <p:blipFill rotWithShape="1">
          <a:blip r:embed="rId4">
            <a:extLst>
              <a:ext uri="{28A0092B-C50C-407E-A947-70E740481C1C}">
                <a14:useLocalDpi xmlns:a14="http://schemas.microsoft.com/office/drawing/2010/main" val="0"/>
              </a:ext>
            </a:extLst>
          </a:blip>
          <a:srcRect t="67711" r="37630" b="18047"/>
          <a:stretch/>
        </p:blipFill>
        <p:spPr>
          <a:xfrm>
            <a:off x="920885" y="5042763"/>
            <a:ext cx="10301297" cy="1318020"/>
          </a:xfrm>
          <a:prstGeom prst="rect">
            <a:avLst/>
          </a:prstGeom>
          <a:ln w="57150">
            <a:solidFill>
              <a:schemeClr val="tx1"/>
            </a:solidFill>
          </a:ln>
        </p:spPr>
      </p:pic>
    </p:spTree>
    <p:extLst>
      <p:ext uri="{BB962C8B-B14F-4D97-AF65-F5344CB8AC3E}">
        <p14:creationId xmlns:p14="http://schemas.microsoft.com/office/powerpoint/2010/main" val="391126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098" name="Picture 2" descr="Icon&#10;&#10;Description automatically generated">
            <a:extLst>
              <a:ext uri="{FF2B5EF4-FFF2-40B4-BE49-F238E27FC236}">
                <a16:creationId xmlns:a16="http://schemas.microsoft.com/office/drawing/2014/main" id="{962F3CA4-EA6F-FB16-EA8F-97BBAAED09A4}"/>
              </a:ext>
            </a:extLst>
          </p:cNvPr>
          <p:cNvPicPr>
            <a:picLocks noChangeAspect="1" noChangeArrowheads="1"/>
          </p:cNvPicPr>
          <p:nvPr/>
        </p:nvPicPr>
        <p:blipFill rotWithShape="1">
          <a:blip r:embed="rId4">
            <a:alphaModFix amt="15000"/>
            <a:extLst>
              <a:ext uri="{28A0092B-C50C-407E-A947-70E740481C1C}">
                <a14:useLocalDpi xmlns:a14="http://schemas.microsoft.com/office/drawing/2010/main" val="0"/>
              </a:ext>
            </a:extLst>
          </a:blip>
          <a:srcRect t="33756" b="9994"/>
          <a:stretch/>
        </p:blipFill>
        <p:spPr bwMode="auto">
          <a:xfrm>
            <a:off x="92075" y="80963"/>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126970-E480-9F31-34E3-75EE480F0767}"/>
              </a:ext>
            </a:extLst>
          </p:cNvPr>
          <p:cNvSpPr>
            <a:spLocks noGrp="1"/>
          </p:cNvSpPr>
          <p:nvPr>
            <p:ph type="title"/>
          </p:nvPr>
        </p:nvSpPr>
        <p:spPr>
          <a:xfrm>
            <a:off x="520700" y="624028"/>
            <a:ext cx="9905998" cy="1905000"/>
          </a:xfrm>
        </p:spPr>
        <p:txBody>
          <a:bodyPr>
            <a:normAutofit/>
          </a:bodyPr>
          <a:lstStyle/>
          <a:p>
            <a:r>
              <a:rPr lang="en-GB" sz="4000" b="1" dirty="0">
                <a:solidFill>
                  <a:srgbClr val="92D050"/>
                </a:solidFill>
              </a:rPr>
              <a:t>Alex </a:t>
            </a:r>
            <a:r>
              <a:rPr lang="en-GB" b="1" dirty="0">
                <a:solidFill>
                  <a:schemeClr val="tx1"/>
                </a:solidFill>
              </a:rPr>
              <a:t>continues to set up the phone</a:t>
            </a:r>
            <a:endParaRPr lang="en-GB" sz="3600" b="1" dirty="0">
              <a:solidFill>
                <a:schemeClr val="tx1"/>
              </a:solidFill>
            </a:endParaRPr>
          </a:p>
        </p:txBody>
      </p:sp>
      <p:sp>
        <p:nvSpPr>
          <p:cNvPr id="3" name="Content Placeholder 2">
            <a:extLst>
              <a:ext uri="{FF2B5EF4-FFF2-40B4-BE49-F238E27FC236}">
                <a16:creationId xmlns:a16="http://schemas.microsoft.com/office/drawing/2014/main" id="{C4329736-974F-B375-D435-65BA4F2CCC2E}"/>
              </a:ext>
            </a:extLst>
          </p:cNvPr>
          <p:cNvSpPr>
            <a:spLocks noGrp="1"/>
          </p:cNvSpPr>
          <p:nvPr>
            <p:ph idx="1"/>
          </p:nvPr>
        </p:nvSpPr>
        <p:spPr>
          <a:xfrm>
            <a:off x="520700" y="1985963"/>
            <a:ext cx="10744200" cy="4729162"/>
          </a:xfrm>
        </p:spPr>
        <p:txBody>
          <a:bodyPr>
            <a:normAutofit/>
          </a:bodyPr>
          <a:lstStyle/>
          <a:p>
            <a:r>
              <a:rPr lang="en-GB" sz="3200" b="1" cap="none" dirty="0">
                <a:solidFill>
                  <a:schemeClr val="tx1"/>
                </a:solidFill>
              </a:rPr>
              <a:t>After session 4, </a:t>
            </a:r>
            <a:r>
              <a:rPr lang="en-GB" sz="3200" b="1" cap="none" dirty="0">
                <a:solidFill>
                  <a:srgbClr val="92D050"/>
                </a:solidFill>
              </a:rPr>
              <a:t>Alex’s </a:t>
            </a:r>
            <a:r>
              <a:rPr lang="en-GB" sz="3200" b="1" cap="none" dirty="0">
                <a:solidFill>
                  <a:schemeClr val="tx1"/>
                </a:solidFill>
              </a:rPr>
              <a:t>phone now has accounts and access controls</a:t>
            </a:r>
          </a:p>
          <a:p>
            <a:endParaRPr lang="en-GB" sz="3200" b="1" cap="none" dirty="0">
              <a:solidFill>
                <a:schemeClr val="tx1"/>
              </a:solidFill>
            </a:endParaRPr>
          </a:p>
          <a:p>
            <a:r>
              <a:rPr lang="en-GB" sz="3200" b="1" cap="none" dirty="0">
                <a:solidFill>
                  <a:schemeClr val="tx1"/>
                </a:solidFill>
              </a:rPr>
              <a:t>Now we need to look at the options around software updates</a:t>
            </a:r>
            <a:endParaRPr lang="en-GB" sz="2400" b="1" cap="none" dirty="0">
              <a:solidFill>
                <a:schemeClr val="tx1"/>
              </a:solidFill>
            </a:endParaRPr>
          </a:p>
        </p:txBody>
      </p:sp>
      <p:pic>
        <p:nvPicPr>
          <p:cNvPr id="4" name="Picture 3">
            <a:extLst>
              <a:ext uri="{FF2B5EF4-FFF2-40B4-BE49-F238E27FC236}">
                <a16:creationId xmlns:a16="http://schemas.microsoft.com/office/drawing/2014/main" id="{0BAA8413-5FBC-8A80-EE31-8A36CC43DD01}"/>
              </a:ext>
            </a:extLst>
          </p:cNvPr>
          <p:cNvPicPr>
            <a:picLocks noChangeAspect="1"/>
          </p:cNvPicPr>
          <p:nvPr/>
        </p:nvPicPr>
        <p:blipFill>
          <a:blip r:embed="rId5"/>
          <a:stretch>
            <a:fillRect/>
          </a:stretch>
        </p:blipFill>
        <p:spPr>
          <a:xfrm>
            <a:off x="10255511" y="-105947"/>
            <a:ext cx="1682475" cy="1682475"/>
          </a:xfrm>
          <a:prstGeom prst="rect">
            <a:avLst/>
          </a:prstGeom>
        </p:spPr>
      </p:pic>
    </p:spTree>
    <p:extLst>
      <p:ext uri="{BB962C8B-B14F-4D97-AF65-F5344CB8AC3E}">
        <p14:creationId xmlns:p14="http://schemas.microsoft.com/office/powerpoint/2010/main" val="429349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4707-163E-8814-CBFE-750BEF02224A}"/>
              </a:ext>
            </a:extLst>
          </p:cNvPr>
          <p:cNvSpPr>
            <a:spLocks noGrp="1"/>
          </p:cNvSpPr>
          <p:nvPr>
            <p:ph type="title"/>
          </p:nvPr>
        </p:nvSpPr>
        <p:spPr>
          <a:xfrm>
            <a:off x="369888" y="-142875"/>
            <a:ext cx="9905998" cy="1905000"/>
          </a:xfrm>
        </p:spPr>
        <p:txBody>
          <a:bodyPr/>
          <a:lstStyle/>
          <a:p>
            <a:r>
              <a:rPr lang="en-GB" b="1" dirty="0"/>
              <a:t>What would </a:t>
            </a:r>
            <a:r>
              <a:rPr lang="en-GB" sz="4000" b="1" dirty="0">
                <a:solidFill>
                  <a:srgbClr val="92D050"/>
                </a:solidFill>
              </a:rPr>
              <a:t>Alex</a:t>
            </a:r>
            <a:r>
              <a:rPr lang="en-GB" b="1" dirty="0"/>
              <a:t> need to think about?</a:t>
            </a:r>
          </a:p>
        </p:txBody>
      </p:sp>
      <p:sp>
        <p:nvSpPr>
          <p:cNvPr id="3" name="Content Placeholder 2">
            <a:extLst>
              <a:ext uri="{FF2B5EF4-FFF2-40B4-BE49-F238E27FC236}">
                <a16:creationId xmlns:a16="http://schemas.microsoft.com/office/drawing/2014/main" id="{333A8D50-B83D-919B-C3C0-8E0F2118BCCA}"/>
              </a:ext>
            </a:extLst>
          </p:cNvPr>
          <p:cNvSpPr>
            <a:spLocks noGrp="1"/>
          </p:cNvSpPr>
          <p:nvPr>
            <p:ph idx="1"/>
          </p:nvPr>
        </p:nvSpPr>
        <p:spPr>
          <a:xfrm>
            <a:off x="369888" y="1379913"/>
            <a:ext cx="11517312" cy="5220392"/>
          </a:xfrm>
        </p:spPr>
        <p:txBody>
          <a:bodyPr>
            <a:normAutofit/>
          </a:bodyPr>
          <a:lstStyle/>
          <a:p>
            <a:r>
              <a:rPr lang="en-GB" sz="2800" b="1" cap="none" dirty="0"/>
              <a:t>Why does </a:t>
            </a:r>
            <a:r>
              <a:rPr lang="en-GB" sz="2800" b="1" cap="none" dirty="0">
                <a:solidFill>
                  <a:srgbClr val="92D050"/>
                </a:solidFill>
              </a:rPr>
              <a:t>Alex</a:t>
            </a:r>
            <a:r>
              <a:rPr lang="en-GB" sz="2800" b="1" cap="none" dirty="0"/>
              <a:t> need to update software that’s just been installed?</a:t>
            </a:r>
          </a:p>
          <a:p>
            <a:endParaRPr lang="en-GB" sz="2800" b="1" cap="none" dirty="0"/>
          </a:p>
          <a:p>
            <a:r>
              <a:rPr lang="en-GB" sz="2800" b="1" cap="none" dirty="0"/>
              <a:t>Are updates just new features and options?</a:t>
            </a:r>
          </a:p>
          <a:p>
            <a:endParaRPr lang="en-GB" sz="2800" b="1" cap="none" dirty="0"/>
          </a:p>
          <a:p>
            <a:r>
              <a:rPr lang="en-GB" sz="2800" b="1" cap="none" dirty="0"/>
              <a:t>Who is interested if you are running old software?</a:t>
            </a:r>
          </a:p>
        </p:txBody>
      </p:sp>
    </p:spTree>
    <p:extLst>
      <p:ext uri="{BB962C8B-B14F-4D97-AF65-F5344CB8AC3E}">
        <p14:creationId xmlns:p14="http://schemas.microsoft.com/office/powerpoint/2010/main" val="205396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17D713-98E5-2366-DA4E-0FBD90E9C232}"/>
              </a:ext>
            </a:extLst>
          </p:cNvPr>
          <p:cNvSpPr/>
          <p:nvPr/>
        </p:nvSpPr>
        <p:spPr>
          <a:xfrm>
            <a:off x="0" y="1"/>
            <a:ext cx="12192000" cy="168247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4C28F3F-FB49-F2A2-E71C-A4387F12973C}"/>
              </a:ext>
            </a:extLst>
          </p:cNvPr>
          <p:cNvSpPr>
            <a:spLocks noGrp="1"/>
          </p:cNvSpPr>
          <p:nvPr>
            <p:ph type="title"/>
          </p:nvPr>
        </p:nvSpPr>
        <p:spPr>
          <a:xfrm>
            <a:off x="199505" y="-33226"/>
            <a:ext cx="9905998" cy="1905000"/>
          </a:xfrm>
        </p:spPr>
        <p:txBody>
          <a:bodyPr/>
          <a:lstStyle/>
          <a:p>
            <a:r>
              <a:rPr lang="en-GB" b="1" cap="none" dirty="0">
                <a:solidFill>
                  <a:schemeClr val="tx1"/>
                </a:solidFill>
                <a:latin typeface="+mn-lt"/>
              </a:rPr>
              <a:t>Workbook Activities – Self-study</a:t>
            </a:r>
          </a:p>
        </p:txBody>
      </p:sp>
      <p:sp>
        <p:nvSpPr>
          <p:cNvPr id="3" name="Content Placeholder 2">
            <a:extLst>
              <a:ext uri="{FF2B5EF4-FFF2-40B4-BE49-F238E27FC236}">
                <a16:creationId xmlns:a16="http://schemas.microsoft.com/office/drawing/2014/main" id="{2BC9154B-16CD-305B-C4EE-156F31FEDA28}"/>
              </a:ext>
            </a:extLst>
          </p:cNvPr>
          <p:cNvSpPr>
            <a:spLocks noGrp="1"/>
          </p:cNvSpPr>
          <p:nvPr>
            <p:ph idx="1"/>
          </p:nvPr>
        </p:nvSpPr>
        <p:spPr>
          <a:xfrm>
            <a:off x="199505" y="1905001"/>
            <a:ext cx="11992495" cy="5281472"/>
          </a:xfrm>
        </p:spPr>
        <p:txBody>
          <a:bodyPr>
            <a:normAutofit/>
          </a:bodyPr>
          <a:lstStyle/>
          <a:p>
            <a:pPr marL="0" indent="0">
              <a:buNone/>
            </a:pPr>
            <a:r>
              <a:rPr lang="en-GB" sz="2400" b="1" cap="none" dirty="0">
                <a:solidFill>
                  <a:srgbClr val="00B0F0"/>
                </a:solidFill>
              </a:rPr>
              <a:t>Things you may want to research / Google</a:t>
            </a:r>
          </a:p>
          <a:p>
            <a:pPr marL="0" indent="0">
              <a:buNone/>
            </a:pPr>
            <a:endParaRPr lang="en-GB" sz="2400" b="1" cap="none" dirty="0">
              <a:solidFill>
                <a:srgbClr val="00B0F0"/>
              </a:solidFill>
            </a:endParaRPr>
          </a:p>
          <a:p>
            <a:r>
              <a:rPr lang="en-GB" sz="2400" b="1" cap="none" dirty="0">
                <a:solidFill>
                  <a:schemeClr val="tx1"/>
                </a:solidFill>
              </a:rPr>
              <a:t>How do you know there is an update? </a:t>
            </a:r>
            <a:r>
              <a:rPr lang="en-GB" sz="2400" b="1" cap="none">
                <a:solidFill>
                  <a:schemeClr val="tx1"/>
                </a:solidFill>
              </a:rPr>
              <a:t>Who sends them?</a:t>
            </a:r>
            <a:endParaRPr lang="en-GB" sz="2400" b="1" cap="none" dirty="0">
              <a:solidFill>
                <a:schemeClr val="tx1"/>
              </a:solidFill>
            </a:endParaRPr>
          </a:p>
          <a:p>
            <a:endParaRPr lang="en-GB" sz="2400" b="1" cap="none" dirty="0">
              <a:solidFill>
                <a:schemeClr val="tx1"/>
              </a:solidFill>
            </a:endParaRPr>
          </a:p>
          <a:p>
            <a:r>
              <a:rPr lang="en-GB" sz="2400" b="1" cap="none" dirty="0">
                <a:solidFill>
                  <a:schemeClr val="tx1"/>
                </a:solidFill>
              </a:rPr>
              <a:t>Why does software need all these updates?</a:t>
            </a:r>
          </a:p>
          <a:p>
            <a:endParaRPr lang="en-GB" sz="2400" b="1" cap="none" dirty="0">
              <a:solidFill>
                <a:schemeClr val="tx1"/>
              </a:solidFill>
            </a:endParaRPr>
          </a:p>
          <a:p>
            <a:r>
              <a:rPr lang="en-GB" sz="2400" b="1" cap="none" dirty="0">
                <a:solidFill>
                  <a:schemeClr val="tx1"/>
                </a:solidFill>
              </a:rPr>
              <a:t>What are software vulnerabilities?</a:t>
            </a:r>
          </a:p>
          <a:p>
            <a:endParaRPr lang="en-GB" sz="2400" b="1" cap="none" dirty="0">
              <a:solidFill>
                <a:srgbClr val="00B0F0"/>
              </a:solidFill>
            </a:endParaRPr>
          </a:p>
          <a:p>
            <a:pPr marL="0" indent="0">
              <a:buNone/>
            </a:pPr>
            <a:r>
              <a:rPr lang="en-GB" sz="2400" b="1" cap="none" dirty="0">
                <a:solidFill>
                  <a:srgbClr val="00B0F0"/>
                </a:solidFill>
              </a:rPr>
              <a:t>In Session 6, we will discuss your recommendations for </a:t>
            </a:r>
            <a:r>
              <a:rPr lang="en-GB" sz="2400" b="1" cap="none" dirty="0">
                <a:solidFill>
                  <a:srgbClr val="92D050"/>
                </a:solidFill>
              </a:rPr>
              <a:t>Alex</a:t>
            </a:r>
            <a:r>
              <a:rPr lang="en-GB" sz="2400" b="1" cap="none" dirty="0">
                <a:solidFill>
                  <a:srgbClr val="00B0F0"/>
                </a:solidFill>
              </a:rPr>
              <a:t>.</a:t>
            </a:r>
            <a:endParaRPr lang="en-GB" sz="2400" b="1" cap="none" dirty="0">
              <a:solidFill>
                <a:schemeClr val="tx1"/>
              </a:solidFill>
            </a:endParaRPr>
          </a:p>
          <a:p>
            <a:endParaRPr lang="en-GB" sz="2400" b="1" cap="none" dirty="0">
              <a:solidFill>
                <a:schemeClr val="tx1"/>
              </a:solidFill>
            </a:endParaRPr>
          </a:p>
        </p:txBody>
      </p:sp>
      <p:pic>
        <p:nvPicPr>
          <p:cNvPr id="5" name="Picture 4">
            <a:extLst>
              <a:ext uri="{FF2B5EF4-FFF2-40B4-BE49-F238E27FC236}">
                <a16:creationId xmlns:a16="http://schemas.microsoft.com/office/drawing/2014/main" id="{4CEC9D12-ABED-EE66-FDD7-0839D28FA8B9}"/>
              </a:ext>
            </a:extLst>
          </p:cNvPr>
          <p:cNvPicPr>
            <a:picLocks noChangeAspect="1"/>
          </p:cNvPicPr>
          <p:nvPr/>
        </p:nvPicPr>
        <p:blipFill>
          <a:blip r:embed="rId3"/>
          <a:stretch>
            <a:fillRect/>
          </a:stretch>
        </p:blipFill>
        <p:spPr>
          <a:xfrm>
            <a:off x="10509525" y="0"/>
            <a:ext cx="1682475" cy="1682475"/>
          </a:xfrm>
          <a:prstGeom prst="rect">
            <a:avLst/>
          </a:prstGeom>
        </p:spPr>
      </p:pic>
    </p:spTree>
    <p:extLst>
      <p:ext uri="{BB962C8B-B14F-4D97-AF65-F5344CB8AC3E}">
        <p14:creationId xmlns:p14="http://schemas.microsoft.com/office/powerpoint/2010/main" val="1135370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CF1">
      <a:majorFont>
        <a:latin typeface="Montserrat"/>
        <a:ea typeface=""/>
        <a:cs typeface=""/>
      </a:majorFont>
      <a:minorFont>
        <a:latin typeface="Montserrat"/>
        <a:ea typeface=""/>
        <a:cs typeface=""/>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28477</TotalTime>
  <Words>482</Words>
  <Application>Microsoft Office PowerPoint</Application>
  <PresentationFormat>Widescreen</PresentationFormat>
  <Paragraphs>64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Avenir Next LT Pro</vt:lpstr>
      <vt:lpstr>Calibri</vt:lpstr>
      <vt:lpstr>Montserrat</vt:lpstr>
      <vt:lpstr>Mesh</vt:lpstr>
      <vt:lpstr>CyberBasics    </vt:lpstr>
      <vt:lpstr>Session 4’s Group discussion</vt:lpstr>
      <vt:lpstr>CyberBasics    </vt:lpstr>
      <vt:lpstr>Alex continues to set up the phone</vt:lpstr>
      <vt:lpstr>What would Alex need to think about?</vt:lpstr>
      <vt:lpstr>Workbook Activities – Self-study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Seba</dc:creator>
  <cp:lastModifiedBy>Patrick B</cp:lastModifiedBy>
  <cp:revision>8</cp:revision>
  <dcterms:created xsi:type="dcterms:W3CDTF">2022-12-21T11:23:42Z</dcterms:created>
  <dcterms:modified xsi:type="dcterms:W3CDTF">2023-04-04T13:41:46Z</dcterms:modified>
</cp:coreProperties>
</file>