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8"/>
  </p:notesMasterIdLst>
  <p:sldIdLst>
    <p:sldId id="417" r:id="rId2"/>
    <p:sldId id="433" r:id="rId3"/>
    <p:sldId id="431" r:id="rId4"/>
    <p:sldId id="432" r:id="rId5"/>
    <p:sldId id="428" r:id="rId6"/>
    <p:sldId id="27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E113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62BD9-6CED-48CC-8019-2595F3F068F9}" v="3" dt="2023-03-27T08:21:56.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58193" autoAdjust="0"/>
  </p:normalViewPr>
  <p:slideViewPr>
    <p:cSldViewPr snapToGrid="0">
      <p:cViewPr varScale="1">
        <p:scale>
          <a:sx n="58" d="100"/>
          <a:sy n="58" d="100"/>
        </p:scale>
        <p:origin x="24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 userId="21864d46-451a-4d54-8e1e-2a4d6659e2c1" providerId="ADAL" clId="{10862BD9-6CED-48CC-8019-2595F3F068F9}"/>
    <pc:docChg chg="undo custSel modSld">
      <pc:chgData name="Patrick B" userId="21864d46-451a-4d54-8e1e-2a4d6659e2c1" providerId="ADAL" clId="{10862BD9-6CED-48CC-8019-2595F3F068F9}" dt="2023-03-31T14:18:36.774" v="3458" actId="20577"/>
      <pc:docMkLst>
        <pc:docMk/>
      </pc:docMkLst>
      <pc:sldChg chg="modSp mod modNotesTx">
        <pc:chgData name="Patrick B" userId="21864d46-451a-4d54-8e1e-2a4d6659e2c1" providerId="ADAL" clId="{10862BD9-6CED-48CC-8019-2595F3F068F9}" dt="2023-03-29T15:13:05.453" v="2219" actId="20577"/>
        <pc:sldMkLst>
          <pc:docMk/>
          <pc:sldMk cId="1135370565" sldId="274"/>
        </pc:sldMkLst>
        <pc:spChg chg="mod">
          <ac:chgData name="Patrick B" userId="21864d46-451a-4d54-8e1e-2a4d6659e2c1" providerId="ADAL" clId="{10862BD9-6CED-48CC-8019-2595F3F068F9}" dt="2023-03-27T08:31:45.595" v="625" actId="1076"/>
          <ac:spMkLst>
            <pc:docMk/>
            <pc:sldMk cId="1135370565" sldId="274"/>
            <ac:spMk id="2" creationId="{64C28F3F-FB49-F2A2-E71C-A4387F12973C}"/>
          </ac:spMkLst>
        </pc:spChg>
        <pc:spChg chg="mod">
          <ac:chgData name="Patrick B" userId="21864d46-451a-4d54-8e1e-2a4d6659e2c1" providerId="ADAL" clId="{10862BD9-6CED-48CC-8019-2595F3F068F9}" dt="2023-03-29T15:08:27.190" v="1558" actId="20577"/>
          <ac:spMkLst>
            <pc:docMk/>
            <pc:sldMk cId="1135370565" sldId="274"/>
            <ac:spMk id="3" creationId="{2BC9154B-16CD-305B-C4EE-156F31FEDA28}"/>
          </ac:spMkLst>
        </pc:spChg>
        <pc:picChg chg="mod">
          <ac:chgData name="Patrick B" userId="21864d46-451a-4d54-8e1e-2a4d6659e2c1" providerId="ADAL" clId="{10862BD9-6CED-48CC-8019-2595F3F068F9}" dt="2023-03-27T08:31:53.609" v="626" actId="1076"/>
          <ac:picMkLst>
            <pc:docMk/>
            <pc:sldMk cId="1135370565" sldId="274"/>
            <ac:picMk id="5" creationId="{4CEC9D12-ABED-EE66-FDD7-0839D28FA8B9}"/>
          </ac:picMkLst>
        </pc:picChg>
      </pc:sldChg>
      <pc:sldChg chg="modSp mod modNotesTx">
        <pc:chgData name="Patrick B" userId="21864d46-451a-4d54-8e1e-2a4d6659e2c1" providerId="ADAL" clId="{10862BD9-6CED-48CC-8019-2595F3F068F9}" dt="2023-03-31T14:18:36.774" v="3458" actId="20577"/>
        <pc:sldMkLst>
          <pc:docMk/>
          <pc:sldMk cId="2053965751" sldId="428"/>
        </pc:sldMkLst>
        <pc:spChg chg="mod">
          <ac:chgData name="Patrick B" userId="21864d46-451a-4d54-8e1e-2a4d6659e2c1" providerId="ADAL" clId="{10862BD9-6CED-48CC-8019-2595F3F068F9}" dt="2023-03-27T08:28:51.706" v="446" actId="1076"/>
          <ac:spMkLst>
            <pc:docMk/>
            <pc:sldMk cId="2053965751" sldId="428"/>
            <ac:spMk id="3" creationId="{333A8D50-B83D-919B-C3C0-8E0F2118BCCA}"/>
          </ac:spMkLst>
        </pc:spChg>
      </pc:sldChg>
      <pc:sldChg chg="addSp delSp modSp mod modNotesTx">
        <pc:chgData name="Patrick B" userId="21864d46-451a-4d54-8e1e-2a4d6659e2c1" providerId="ADAL" clId="{10862BD9-6CED-48CC-8019-2595F3F068F9}" dt="2023-03-28T14:23:26.647" v="883" actId="313"/>
        <pc:sldMkLst>
          <pc:docMk/>
          <pc:sldMk cId="3911269153" sldId="431"/>
        </pc:sldMkLst>
        <pc:spChg chg="mod">
          <ac:chgData name="Patrick B" userId="21864d46-451a-4d54-8e1e-2a4d6659e2c1" providerId="ADAL" clId="{10862BD9-6CED-48CC-8019-2595F3F068F9}" dt="2023-03-21T10:54:11.209" v="89" actId="1076"/>
          <ac:spMkLst>
            <pc:docMk/>
            <pc:sldMk cId="3911269153" sldId="431"/>
            <ac:spMk id="7" creationId="{98D150CF-F888-48EA-89E8-311ED5E9161B}"/>
          </ac:spMkLst>
        </pc:spChg>
        <pc:spChg chg="mod">
          <ac:chgData name="Patrick B" userId="21864d46-451a-4d54-8e1e-2a4d6659e2c1" providerId="ADAL" clId="{10862BD9-6CED-48CC-8019-2595F3F068F9}" dt="2023-03-21T10:54:08.850" v="88" actId="1076"/>
          <ac:spMkLst>
            <pc:docMk/>
            <pc:sldMk cId="3911269153" sldId="431"/>
            <ac:spMk id="12" creationId="{CBE0FFBF-EDD7-DBF5-9225-EFB81C71567D}"/>
          </ac:spMkLst>
        </pc:spChg>
        <pc:spChg chg="mod">
          <ac:chgData name="Patrick B" userId="21864d46-451a-4d54-8e1e-2a4d6659e2c1" providerId="ADAL" clId="{10862BD9-6CED-48CC-8019-2595F3F068F9}" dt="2023-03-27T08:21:56.226" v="132"/>
          <ac:spMkLst>
            <pc:docMk/>
            <pc:sldMk cId="3911269153" sldId="431"/>
            <ac:spMk id="18" creationId="{2F9E6FE8-FA56-FBBD-8DF8-33C721329E19}"/>
          </ac:spMkLst>
        </pc:spChg>
        <pc:grpChg chg="del">
          <ac:chgData name="Patrick B" userId="21864d46-451a-4d54-8e1e-2a4d6659e2c1" providerId="ADAL" clId="{10862BD9-6CED-48CC-8019-2595F3F068F9}" dt="2023-03-27T08:21:06.248" v="126" actId="478"/>
          <ac:grpSpMkLst>
            <pc:docMk/>
            <pc:sldMk cId="3911269153" sldId="431"/>
            <ac:grpSpMk id="14" creationId="{17F081DC-FEA1-E181-DBF2-93C2F537EC27}"/>
          </ac:grpSpMkLst>
        </pc:grpChg>
        <pc:grpChg chg="add del mod">
          <ac:chgData name="Patrick B" userId="21864d46-451a-4d54-8e1e-2a4d6659e2c1" providerId="ADAL" clId="{10862BD9-6CED-48CC-8019-2595F3F068F9}" dt="2023-03-27T08:22:15.402" v="136" actId="478"/>
          <ac:grpSpMkLst>
            <pc:docMk/>
            <pc:sldMk cId="3911269153" sldId="431"/>
            <ac:grpSpMk id="16" creationId="{B646C365-DE9D-269C-880A-CB6E44E181EC}"/>
          </ac:grpSpMkLst>
        </pc:grpChg>
        <pc:picChg chg="add mod modCrop">
          <ac:chgData name="Patrick B" userId="21864d46-451a-4d54-8e1e-2a4d6659e2c1" providerId="ADAL" clId="{10862BD9-6CED-48CC-8019-2595F3F068F9}" dt="2023-03-27T08:22:28.279" v="139" actId="1582"/>
          <ac:picMkLst>
            <pc:docMk/>
            <pc:sldMk cId="3911269153" sldId="431"/>
            <ac:picMk id="15" creationId="{8AFE28DF-9607-9016-85A0-7924950E154F}"/>
          </ac:picMkLst>
        </pc:picChg>
        <pc:picChg chg="mod">
          <ac:chgData name="Patrick B" userId="21864d46-451a-4d54-8e1e-2a4d6659e2c1" providerId="ADAL" clId="{10862BD9-6CED-48CC-8019-2595F3F068F9}" dt="2023-03-27T08:21:56.226" v="132"/>
          <ac:picMkLst>
            <pc:docMk/>
            <pc:sldMk cId="3911269153" sldId="431"/>
            <ac:picMk id="17" creationId="{6DBAC9D1-A6C8-D4CC-F92A-008BA504F7CA}"/>
          </ac:picMkLst>
        </pc:picChg>
      </pc:sldChg>
      <pc:sldChg chg="modSp mod modNotesTx">
        <pc:chgData name="Patrick B" userId="21864d46-451a-4d54-8e1e-2a4d6659e2c1" providerId="ADAL" clId="{10862BD9-6CED-48CC-8019-2595F3F068F9}" dt="2023-03-31T14:03:00.346" v="2228" actId="20577"/>
        <pc:sldMkLst>
          <pc:docMk/>
          <pc:sldMk cId="4293497456" sldId="432"/>
        </pc:sldMkLst>
        <pc:spChg chg="mod">
          <ac:chgData name="Patrick B" userId="21864d46-451a-4d54-8e1e-2a4d6659e2c1" providerId="ADAL" clId="{10862BD9-6CED-48CC-8019-2595F3F068F9}" dt="2023-03-31T14:02:39.375" v="2224" actId="20577"/>
          <ac:spMkLst>
            <pc:docMk/>
            <pc:sldMk cId="4293497456" sldId="432"/>
            <ac:spMk id="3" creationId="{C4329736-974F-B375-D435-65BA4F2CCC2E}"/>
          </ac:spMkLst>
        </pc:spChg>
      </pc:sldChg>
      <pc:sldChg chg="addSp delSp modSp mod">
        <pc:chgData name="Patrick B" userId="21864d46-451a-4d54-8e1e-2a4d6659e2c1" providerId="ADAL" clId="{10862BD9-6CED-48CC-8019-2595F3F068F9}" dt="2023-03-21T10:37:52.009" v="33" actId="14100"/>
        <pc:sldMkLst>
          <pc:docMk/>
          <pc:sldMk cId="1298571554" sldId="433"/>
        </pc:sldMkLst>
        <pc:spChg chg="mod">
          <ac:chgData name="Patrick B" userId="21864d46-451a-4d54-8e1e-2a4d6659e2c1" providerId="ADAL" clId="{10862BD9-6CED-48CC-8019-2595F3F068F9}" dt="2023-03-21T10:37:06.315" v="7" actId="20577"/>
          <ac:spMkLst>
            <pc:docMk/>
            <pc:sldMk cId="1298571554" sldId="433"/>
            <ac:spMk id="2" creationId="{C50A307C-D4EC-8E9D-5DD3-1BD6E92738DF}"/>
          </ac:spMkLst>
        </pc:spChg>
        <pc:spChg chg="mod">
          <ac:chgData name="Patrick B" userId="21864d46-451a-4d54-8e1e-2a4d6659e2c1" providerId="ADAL" clId="{10862BD9-6CED-48CC-8019-2595F3F068F9}" dt="2023-03-21T10:37:23.790" v="29" actId="20577"/>
          <ac:spMkLst>
            <pc:docMk/>
            <pc:sldMk cId="1298571554" sldId="433"/>
            <ac:spMk id="3" creationId="{6D8E68E2-3E78-1022-C2B9-960B3DB57FE5}"/>
          </ac:spMkLst>
        </pc:spChg>
        <pc:spChg chg="mod">
          <ac:chgData name="Patrick B" userId="21864d46-451a-4d54-8e1e-2a4d6659e2c1" providerId="ADAL" clId="{10862BD9-6CED-48CC-8019-2595F3F068F9}" dt="2023-03-21T10:37:41.613" v="31"/>
          <ac:spMkLst>
            <pc:docMk/>
            <pc:sldMk cId="1298571554" sldId="433"/>
            <ac:spMk id="7" creationId="{AEF07AFD-6D31-5901-220E-AB33DB47F776}"/>
          </ac:spMkLst>
        </pc:spChg>
        <pc:grpChg chg="add mod">
          <ac:chgData name="Patrick B" userId="21864d46-451a-4d54-8e1e-2a4d6659e2c1" providerId="ADAL" clId="{10862BD9-6CED-48CC-8019-2595F3F068F9}" dt="2023-03-21T10:37:52.009" v="33" actId="14100"/>
          <ac:grpSpMkLst>
            <pc:docMk/>
            <pc:sldMk cId="1298571554" sldId="433"/>
            <ac:grpSpMk id="5" creationId="{0546FF1C-10CB-75B9-5E9F-89C351214739}"/>
          </ac:grpSpMkLst>
        </pc:grpChg>
        <pc:picChg chg="del">
          <ac:chgData name="Patrick B" userId="21864d46-451a-4d54-8e1e-2a4d6659e2c1" providerId="ADAL" clId="{10862BD9-6CED-48CC-8019-2595F3F068F9}" dt="2023-03-21T10:37:41.085" v="30" actId="478"/>
          <ac:picMkLst>
            <pc:docMk/>
            <pc:sldMk cId="1298571554" sldId="433"/>
            <ac:picMk id="4" creationId="{8F706C1C-0A89-E665-B026-4233D8B61B4B}"/>
          </ac:picMkLst>
        </pc:picChg>
        <pc:picChg chg="mod">
          <ac:chgData name="Patrick B" userId="21864d46-451a-4d54-8e1e-2a4d6659e2c1" providerId="ADAL" clId="{10862BD9-6CED-48CC-8019-2595F3F068F9}" dt="2023-03-21T10:37:41.613" v="31"/>
          <ac:picMkLst>
            <pc:docMk/>
            <pc:sldMk cId="1298571554" sldId="433"/>
            <ac:picMk id="6" creationId="{C46C9BC0-8CB3-43D8-31B7-1DB2E697CE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D5640-F913-4E96-9388-DAB114C12B9A}" type="datetimeFigureOut">
              <a:rPr lang="en-GB" smtClean="0"/>
              <a:t>28/03/2023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BC5B4-3819-40F4-9EED-3E1A42450B6C}" type="slidenum">
              <a:rPr lang="en-GB" smtClean="0"/>
              <a:t>‹#›</a:t>
            </a:fld>
            <a:endParaRPr lang="en-GB"/>
          </a:p>
        </p:txBody>
      </p:sp>
    </p:spTree>
    <p:extLst>
      <p:ext uri="{BB962C8B-B14F-4D97-AF65-F5344CB8AC3E}">
        <p14:creationId xmlns:p14="http://schemas.microsoft.com/office/powerpoint/2010/main" val="1538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1</a:t>
            </a:fld>
            <a:endParaRPr lang="en-GB"/>
          </a:p>
        </p:txBody>
      </p:sp>
    </p:spTree>
    <p:extLst>
      <p:ext uri="{BB962C8B-B14F-4D97-AF65-F5344CB8AC3E}">
        <p14:creationId xmlns:p14="http://schemas.microsoft.com/office/powerpoint/2010/main" val="12154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students can Discuss they found. </a:t>
            </a:r>
          </a:p>
          <a:p>
            <a:endParaRPr lang="en-GB" dirty="0"/>
          </a:p>
          <a:p>
            <a:r>
              <a:rPr lang="en-GB" dirty="0"/>
              <a:t>But they need to conclude with some good advice for Alex.</a:t>
            </a:r>
          </a:p>
          <a:p>
            <a:endParaRPr lang="en-GB" dirty="0"/>
          </a:p>
          <a:p>
            <a:r>
              <a:rPr lang="en-GB" dirty="0"/>
              <a:t>Mainly Public </a:t>
            </a:r>
            <a:r>
              <a:rPr lang="en-GB" dirty="0" err="1"/>
              <a:t>wifi</a:t>
            </a:r>
            <a:r>
              <a:rPr lang="en-GB" dirty="0"/>
              <a:t> is to be avoided.</a:t>
            </a:r>
          </a:p>
          <a:p>
            <a:endParaRPr lang="en-GB" dirty="0"/>
          </a:p>
          <a:p>
            <a:r>
              <a:rPr lang="en-GB" dirty="0"/>
              <a:t>You don’t know who own it. People can pretend to be household names, and even copy their passwords so they are the same.</a:t>
            </a:r>
          </a:p>
          <a:p>
            <a:endParaRPr lang="en-GB" dirty="0"/>
          </a:p>
          <a:p>
            <a:r>
              <a:rPr lang="en-GB" dirty="0"/>
              <a:t>Some may bring up device encryption, VPNS and apps that encrypt all content but this is all good for them to talk about, but isn’t the main learning point.</a:t>
            </a:r>
          </a:p>
          <a:p>
            <a:endParaRPr lang="en-GB" dirty="0"/>
          </a:p>
          <a:p>
            <a:r>
              <a:rPr lang="en-GB" dirty="0"/>
              <a:t>Some may look at the law of illegally obtaining peoples data.</a:t>
            </a:r>
          </a:p>
          <a:p>
            <a:endParaRPr lang="en-GB" dirty="0"/>
          </a:p>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2</a:t>
            </a:fld>
            <a:endParaRPr lang="en-GB"/>
          </a:p>
        </p:txBody>
      </p:sp>
    </p:spTree>
    <p:extLst>
      <p:ext uri="{BB962C8B-B14F-4D97-AF65-F5344CB8AC3E}">
        <p14:creationId xmlns:p14="http://schemas.microsoft.com/office/powerpoint/2010/main" val="22547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Everyone just downloads stuff don’t they? Does it matter if you use an app store? Or don’t read the reviews? Or even check the permissions?</a:t>
            </a:r>
          </a:p>
          <a:p>
            <a:endParaRPr lang="en-GB" dirty="0"/>
          </a:p>
          <a:p>
            <a:r>
              <a:rPr lang="en-GB" dirty="0"/>
              <a:t>Now is the time to have a little think about some of those decisions?...</a:t>
            </a:r>
          </a:p>
        </p:txBody>
      </p:sp>
      <p:sp>
        <p:nvSpPr>
          <p:cNvPr id="4" name="Slide Number Placeholder 3"/>
          <p:cNvSpPr>
            <a:spLocks noGrp="1"/>
          </p:cNvSpPr>
          <p:nvPr>
            <p:ph type="sldNum" sz="quarter" idx="5"/>
          </p:nvPr>
        </p:nvSpPr>
        <p:spPr/>
        <p:txBody>
          <a:bodyPr/>
          <a:lstStyle/>
          <a:p>
            <a:fld id="{F35BC5B4-3819-40F4-9EED-3E1A42450B6C}" type="slidenum">
              <a:rPr lang="en-GB" smtClean="0"/>
              <a:t>3</a:t>
            </a:fld>
            <a:endParaRPr lang="en-GB"/>
          </a:p>
        </p:txBody>
      </p:sp>
    </p:spTree>
    <p:extLst>
      <p:ext uri="{BB962C8B-B14F-4D97-AF65-F5344CB8AC3E}">
        <p14:creationId xmlns:p14="http://schemas.microsoft.com/office/powerpoint/2010/main" val="223683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Alex is connecting securely to the internet, and knows a few of the risks.</a:t>
            </a:r>
          </a:p>
          <a:p>
            <a:endParaRPr lang="en-GB" dirty="0"/>
          </a:p>
          <a:p>
            <a:r>
              <a:rPr lang="en-GB" dirty="0"/>
              <a:t>Alex can also use options relating to digital identity to prove to the phone that he/she is a legit user/owner.</a:t>
            </a:r>
          </a:p>
          <a:p>
            <a:endParaRPr lang="en-GB" dirty="0"/>
          </a:p>
          <a:p>
            <a:r>
              <a:rPr lang="en-GB" dirty="0"/>
              <a:t>Now lets see what cyber advice there is that relates to what gets downloaded onto the phone and from where.</a:t>
            </a:r>
          </a:p>
          <a:p>
            <a:endParaRPr lang="en-GB" dirty="0"/>
          </a:p>
          <a:p>
            <a:r>
              <a:rPr lang="en-GB" dirty="0"/>
              <a:t>This isn’t really about malware, but it’s the beginning of that journey onto thinking about the initial steps to protect yourself from downloading it.</a:t>
            </a:r>
          </a:p>
        </p:txBody>
      </p:sp>
      <p:sp>
        <p:nvSpPr>
          <p:cNvPr id="4" name="Slide Number Placeholder 3"/>
          <p:cNvSpPr>
            <a:spLocks noGrp="1"/>
          </p:cNvSpPr>
          <p:nvPr>
            <p:ph type="sldNum" sz="quarter" idx="5"/>
          </p:nvPr>
        </p:nvSpPr>
        <p:spPr/>
        <p:txBody>
          <a:bodyPr/>
          <a:lstStyle/>
          <a:p>
            <a:fld id="{F35BC5B4-3819-40F4-9EED-3E1A42450B6C}" type="slidenum">
              <a:rPr lang="en-GB" smtClean="0"/>
              <a:t>4</a:t>
            </a:fld>
            <a:endParaRPr lang="en-GB"/>
          </a:p>
        </p:txBody>
      </p:sp>
    </p:spTree>
    <p:extLst>
      <p:ext uri="{BB962C8B-B14F-4D97-AF65-F5344CB8AC3E}">
        <p14:creationId xmlns:p14="http://schemas.microsoft.com/office/powerpoint/2010/main" val="352804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want to bring up App stores here, and have the students look up how safe they really are. Not always is the answer, as there have been a few scare stories over the years.</a:t>
            </a:r>
          </a:p>
          <a:p>
            <a:endParaRPr lang="en-GB" dirty="0"/>
          </a:p>
          <a:p>
            <a:r>
              <a:rPr lang="en-GB" dirty="0"/>
              <a:t>There are also a few other things however that they can do to minimise risky downloads, such as looking at how many reviews there are, average feedback and what people say.</a:t>
            </a:r>
          </a:p>
          <a:p>
            <a:endParaRPr lang="en-GB" dirty="0"/>
          </a:p>
          <a:p>
            <a:r>
              <a:rPr lang="en-GB" dirty="0"/>
              <a:t>Links to downloads that come from “friends” with no link to an App store are to be treated with caution. Some are very clever at social engineering. Or are from hacked contact lists/accounts.</a:t>
            </a:r>
          </a:p>
          <a:p>
            <a:endParaRPr lang="en-GB" dirty="0"/>
          </a:p>
          <a:p>
            <a:r>
              <a:rPr lang="en-GB" dirty="0"/>
              <a:t>Looking at the whole ideas of click bait, obfuscated links,  shortened links (like bit.ly) is good for the students to start to think about.</a:t>
            </a:r>
          </a:p>
          <a:p>
            <a:endParaRPr lang="en-GB" dirty="0"/>
          </a:p>
          <a:p>
            <a:r>
              <a:rPr lang="en-GB" dirty="0"/>
              <a:t>Permissions? Who reads them? Why do they ask for what they do? What is reasonable? What is a red flag?</a:t>
            </a:r>
          </a:p>
          <a:p>
            <a:endParaRPr lang="en-GB" dirty="0"/>
          </a:p>
          <a:p>
            <a:r>
              <a:rPr lang="en-GB" dirty="0"/>
              <a:t>And what type of things can be done if someone accesses a device remotely? This brings up the whole concept of malware/tracking/credential stealing.</a:t>
            </a:r>
          </a:p>
        </p:txBody>
      </p:sp>
      <p:sp>
        <p:nvSpPr>
          <p:cNvPr id="4" name="Slide Number Placeholder 3"/>
          <p:cNvSpPr>
            <a:spLocks noGrp="1"/>
          </p:cNvSpPr>
          <p:nvPr>
            <p:ph type="sldNum" sz="quarter" idx="5"/>
          </p:nvPr>
        </p:nvSpPr>
        <p:spPr/>
        <p:txBody>
          <a:bodyPr/>
          <a:lstStyle/>
          <a:p>
            <a:fld id="{F35BC5B4-3819-40F4-9EED-3E1A42450B6C}" type="slidenum">
              <a:rPr lang="en-GB" smtClean="0"/>
              <a:t>5</a:t>
            </a:fld>
            <a:endParaRPr lang="en-GB"/>
          </a:p>
        </p:txBody>
      </p:sp>
    </p:spTree>
    <p:extLst>
      <p:ext uri="{BB962C8B-B14F-4D97-AF65-F5344CB8AC3E}">
        <p14:creationId xmlns:p14="http://schemas.microsoft.com/office/powerpoint/2010/main" val="135574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Here we are looking at the risk from software downloads and sensible precautions against becoming a victim.</a:t>
            </a:r>
          </a:p>
          <a:p>
            <a:endParaRPr lang="en-GB" dirty="0"/>
          </a:p>
          <a:p>
            <a:r>
              <a:rPr lang="en-GB" dirty="0"/>
              <a:t>When downloads ask for permission to be granted for various phone features, are the students thinking about what they are agreeing to, esp if the download is new with a limited user base.</a:t>
            </a:r>
          </a:p>
          <a:p>
            <a:endParaRPr lang="en-GB" dirty="0"/>
          </a:p>
          <a:p>
            <a:r>
              <a:rPr lang="en-GB" dirty="0"/>
              <a:t>They may feel that they are not the likely target. However the reality is that the targeting can be v opportunistic and if they are compromised, would they want someone accessing their data/content?</a:t>
            </a:r>
          </a:p>
        </p:txBody>
      </p:sp>
      <p:sp>
        <p:nvSpPr>
          <p:cNvPr id="4" name="Slide Number Placeholder 3"/>
          <p:cNvSpPr>
            <a:spLocks noGrp="1"/>
          </p:cNvSpPr>
          <p:nvPr>
            <p:ph type="sldNum" sz="quarter" idx="5"/>
          </p:nvPr>
        </p:nvSpPr>
        <p:spPr/>
        <p:txBody>
          <a:bodyPr/>
          <a:lstStyle/>
          <a:p>
            <a:fld id="{F35BC5B4-3819-40F4-9EED-3E1A42450B6C}" type="slidenum">
              <a:rPr lang="en-GB" smtClean="0"/>
              <a:t>6</a:t>
            </a:fld>
            <a:endParaRPr lang="en-GB"/>
          </a:p>
        </p:txBody>
      </p:sp>
    </p:spTree>
    <p:extLst>
      <p:ext uri="{BB962C8B-B14F-4D97-AF65-F5344CB8AC3E}">
        <p14:creationId xmlns:p14="http://schemas.microsoft.com/office/powerpoint/2010/main" val="34971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39518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6027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47433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47073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6842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4261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70858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2644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35877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363066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9107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0550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4947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F87C92-857C-4D98-A258-C2E4B97B7156}"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504811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F87C92-857C-4D98-A258-C2E4B97B7156}"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1534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87C92-857C-4D98-A258-C2E4B97B7156}"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877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344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FF87C92-857C-4D98-A258-C2E4B97B7156}" type="datetimeFigureOut">
              <a:rPr lang="en-GB" smtClean="0"/>
              <a:t>28/03/2023</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9724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11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FF87C92-857C-4D98-A258-C2E4B97B7156}" type="datetimeFigureOut">
              <a:rPr lang="en-GB" smtClean="0"/>
              <a:t>28/03/2023</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B1490A4-AF2E-4471-B2AF-AB414F285C13}" type="slidenum">
              <a:rPr lang="en-GB" smtClean="0"/>
              <a:t>‹#›</a:t>
            </a:fld>
            <a:endParaRPr lang="en-GB"/>
          </a:p>
        </p:txBody>
      </p:sp>
    </p:spTree>
    <p:extLst>
      <p:ext uri="{BB962C8B-B14F-4D97-AF65-F5344CB8AC3E}">
        <p14:creationId xmlns:p14="http://schemas.microsoft.com/office/powerpoint/2010/main" val="35864314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12649"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612649" y="3646043"/>
            <a:ext cx="72004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A 6 part story for year 7 investigators</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spTree>
    <p:extLst>
      <p:ext uri="{BB962C8B-B14F-4D97-AF65-F5344CB8AC3E}">
        <p14:creationId xmlns:p14="http://schemas.microsoft.com/office/powerpoint/2010/main" val="152523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307C-D4EC-8E9D-5DD3-1BD6E92738DF}"/>
              </a:ext>
            </a:extLst>
          </p:cNvPr>
          <p:cNvSpPr>
            <a:spLocks noGrp="1"/>
          </p:cNvSpPr>
          <p:nvPr>
            <p:ph type="title"/>
          </p:nvPr>
        </p:nvSpPr>
        <p:spPr>
          <a:xfrm>
            <a:off x="328612" y="881062"/>
            <a:ext cx="9905998" cy="1905000"/>
          </a:xfrm>
        </p:spPr>
        <p:txBody>
          <a:bodyPr>
            <a:normAutofit/>
          </a:bodyPr>
          <a:lstStyle/>
          <a:p>
            <a:r>
              <a:rPr lang="en-GB" sz="3600" b="1" dirty="0"/>
              <a:t>Session 2’s </a:t>
            </a:r>
            <a:r>
              <a:rPr lang="en-GB" sz="3600" b="1" dirty="0">
                <a:solidFill>
                  <a:srgbClr val="00B0F0"/>
                </a:solidFill>
              </a:rPr>
              <a:t>Group discussion</a:t>
            </a:r>
          </a:p>
        </p:txBody>
      </p:sp>
      <p:sp>
        <p:nvSpPr>
          <p:cNvPr id="3" name="Content Placeholder 2">
            <a:extLst>
              <a:ext uri="{FF2B5EF4-FFF2-40B4-BE49-F238E27FC236}">
                <a16:creationId xmlns:a16="http://schemas.microsoft.com/office/drawing/2014/main" id="{6D8E68E2-3E78-1022-C2B9-960B3DB57FE5}"/>
              </a:ext>
            </a:extLst>
          </p:cNvPr>
          <p:cNvSpPr>
            <a:spLocks noGrp="1"/>
          </p:cNvSpPr>
          <p:nvPr>
            <p:ph idx="1"/>
          </p:nvPr>
        </p:nvSpPr>
        <p:spPr>
          <a:xfrm>
            <a:off x="328612" y="2198704"/>
            <a:ext cx="11572875" cy="4400550"/>
          </a:xfrm>
        </p:spPr>
        <p:txBody>
          <a:bodyPr>
            <a:normAutofit/>
          </a:bodyPr>
          <a:lstStyle/>
          <a:p>
            <a:r>
              <a:rPr lang="en-GB" sz="4000" b="1" cap="none" dirty="0"/>
              <a:t>What are you going to advise </a:t>
            </a:r>
            <a:r>
              <a:rPr lang="en-GB" sz="4000" b="1" cap="none" dirty="0">
                <a:solidFill>
                  <a:srgbClr val="92D050"/>
                </a:solidFill>
              </a:rPr>
              <a:t>Alex</a:t>
            </a:r>
            <a:r>
              <a:rPr lang="en-GB" sz="4000" b="1" cap="none" dirty="0"/>
              <a:t> to do to best lock the phone?</a:t>
            </a:r>
          </a:p>
        </p:txBody>
      </p:sp>
      <p:grpSp>
        <p:nvGrpSpPr>
          <p:cNvPr id="5" name="Group 4">
            <a:extLst>
              <a:ext uri="{FF2B5EF4-FFF2-40B4-BE49-F238E27FC236}">
                <a16:creationId xmlns:a16="http://schemas.microsoft.com/office/drawing/2014/main" id="{0546FF1C-10CB-75B9-5E9F-89C351214739}"/>
              </a:ext>
            </a:extLst>
          </p:cNvPr>
          <p:cNvGrpSpPr/>
          <p:nvPr/>
        </p:nvGrpSpPr>
        <p:grpSpPr>
          <a:xfrm>
            <a:off x="6096000" y="258746"/>
            <a:ext cx="5805487" cy="658552"/>
            <a:chOff x="0" y="4569711"/>
            <a:chExt cx="12192000" cy="1597875"/>
          </a:xfrm>
        </p:grpSpPr>
        <p:pic>
          <p:nvPicPr>
            <p:cNvPr id="6" name="Picture 5" descr="Graphical user interface&#10;&#10;Description automatically generated">
              <a:extLst>
                <a:ext uri="{FF2B5EF4-FFF2-40B4-BE49-F238E27FC236}">
                  <a16:creationId xmlns:a16="http://schemas.microsoft.com/office/drawing/2014/main" id="{C46C9BC0-8CB3-43D8-31B7-1DB2E697CEB0}"/>
                </a:ext>
              </a:extLst>
            </p:cNvPr>
            <p:cNvPicPr>
              <a:picLocks noChangeAspect="1"/>
            </p:cNvPicPr>
            <p:nvPr/>
          </p:nvPicPr>
          <p:blipFill rotWithShape="1">
            <a:blip r:embed="rId3">
              <a:extLst>
                <a:ext uri="{28A0092B-C50C-407E-A947-70E740481C1C}">
                  <a14:useLocalDpi xmlns:a14="http://schemas.microsoft.com/office/drawing/2010/main" val="0"/>
                </a:ext>
              </a:extLst>
            </a:blip>
            <a:srcRect l="16890" t="25137" r="25871" b="61346"/>
            <a:stretch/>
          </p:blipFill>
          <p:spPr>
            <a:xfrm>
              <a:off x="52369" y="4569711"/>
              <a:ext cx="12075622" cy="1597874"/>
            </a:xfrm>
            <a:prstGeom prst="rect">
              <a:avLst/>
            </a:prstGeom>
            <a:solidFill>
              <a:srgbClr val="002060"/>
            </a:solidFill>
            <a:ln>
              <a:noFill/>
            </a:ln>
          </p:spPr>
        </p:pic>
        <p:sp>
          <p:nvSpPr>
            <p:cNvPr id="7" name="Rectangle 6">
              <a:extLst>
                <a:ext uri="{FF2B5EF4-FFF2-40B4-BE49-F238E27FC236}">
                  <a16:creationId xmlns:a16="http://schemas.microsoft.com/office/drawing/2014/main" id="{AEF07AFD-6D31-5901-220E-AB33DB47F776}"/>
                </a:ext>
              </a:extLst>
            </p:cNvPr>
            <p:cNvSpPr/>
            <p:nvPr/>
          </p:nvSpPr>
          <p:spPr>
            <a:xfrm>
              <a:off x="0" y="4569712"/>
              <a:ext cx="12192000" cy="15978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9857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401251"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401251" y="3672112"/>
            <a:ext cx="72004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Mission </a:t>
            </a:r>
            <a:r>
              <a:rPr lang="en-US" sz="4000" b="1" i="1" dirty="0">
                <a:solidFill>
                  <a:srgbClr val="00B0F0"/>
                </a:solidFill>
                <a:latin typeface="+mj-lt"/>
              </a:rPr>
              <a:t>3</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pic>
        <p:nvPicPr>
          <p:cNvPr id="15" name="Picture 14" descr="Graphical user interface&#10;&#10;Description automatically generated">
            <a:extLst>
              <a:ext uri="{FF2B5EF4-FFF2-40B4-BE49-F238E27FC236}">
                <a16:creationId xmlns:a16="http://schemas.microsoft.com/office/drawing/2014/main" id="{8AFE28DF-9607-9016-85A0-7924950E154F}"/>
              </a:ext>
            </a:extLst>
          </p:cNvPr>
          <p:cNvPicPr>
            <a:picLocks noChangeAspect="1"/>
          </p:cNvPicPr>
          <p:nvPr/>
        </p:nvPicPr>
        <p:blipFill rotWithShape="1">
          <a:blip r:embed="rId4">
            <a:extLst>
              <a:ext uri="{28A0092B-C50C-407E-A947-70E740481C1C}">
                <a14:useLocalDpi xmlns:a14="http://schemas.microsoft.com/office/drawing/2010/main" val="0"/>
              </a:ext>
            </a:extLst>
          </a:blip>
          <a:srcRect t="38737" r="34021" b="47053"/>
          <a:stretch/>
        </p:blipFill>
        <p:spPr>
          <a:xfrm>
            <a:off x="696907" y="5027710"/>
            <a:ext cx="10798185" cy="1303175"/>
          </a:xfrm>
          <a:prstGeom prst="rect">
            <a:avLst/>
          </a:prstGeom>
          <a:ln w="57150">
            <a:solidFill>
              <a:schemeClr val="tx1"/>
            </a:solidFill>
          </a:ln>
        </p:spPr>
      </p:pic>
    </p:spTree>
    <p:extLst>
      <p:ext uri="{BB962C8B-B14F-4D97-AF65-F5344CB8AC3E}">
        <p14:creationId xmlns:p14="http://schemas.microsoft.com/office/powerpoint/2010/main" val="391126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098" name="Picture 2" descr="Icon&#10;&#10;Description automatically generated">
            <a:extLst>
              <a:ext uri="{FF2B5EF4-FFF2-40B4-BE49-F238E27FC236}">
                <a16:creationId xmlns:a16="http://schemas.microsoft.com/office/drawing/2014/main" id="{962F3CA4-EA6F-FB16-EA8F-97BBAAED09A4}"/>
              </a:ext>
            </a:extLst>
          </p:cNvPr>
          <p:cNvPicPr>
            <a:picLocks noChangeAspect="1" noChangeArrowheads="1"/>
          </p:cNvPicPr>
          <p:nvPr/>
        </p:nvPicPr>
        <p:blipFill rotWithShape="1">
          <a:blip r:embed="rId4">
            <a:alphaModFix amt="15000"/>
            <a:extLst>
              <a:ext uri="{28A0092B-C50C-407E-A947-70E740481C1C}">
                <a14:useLocalDpi xmlns:a14="http://schemas.microsoft.com/office/drawing/2010/main" val="0"/>
              </a:ext>
            </a:extLst>
          </a:blip>
          <a:srcRect t="33756" b="9994"/>
          <a:stretch/>
        </p:blipFill>
        <p:spPr bwMode="auto">
          <a:xfrm>
            <a:off x="92075" y="8096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126970-E480-9F31-34E3-75EE480F0767}"/>
              </a:ext>
            </a:extLst>
          </p:cNvPr>
          <p:cNvSpPr>
            <a:spLocks noGrp="1"/>
          </p:cNvSpPr>
          <p:nvPr>
            <p:ph type="title"/>
          </p:nvPr>
        </p:nvSpPr>
        <p:spPr>
          <a:xfrm>
            <a:off x="520700" y="624028"/>
            <a:ext cx="9905998" cy="1905000"/>
          </a:xfrm>
        </p:spPr>
        <p:txBody>
          <a:bodyPr>
            <a:normAutofit/>
          </a:bodyPr>
          <a:lstStyle/>
          <a:p>
            <a:r>
              <a:rPr lang="en-GB" sz="4000" b="1" dirty="0">
                <a:solidFill>
                  <a:srgbClr val="92D050"/>
                </a:solidFill>
              </a:rPr>
              <a:t>Alex </a:t>
            </a:r>
            <a:r>
              <a:rPr lang="en-GB" b="1" dirty="0">
                <a:solidFill>
                  <a:schemeClr val="tx1"/>
                </a:solidFill>
              </a:rPr>
              <a:t>continues to set up the phone</a:t>
            </a:r>
            <a:endParaRPr lang="en-GB" sz="3600" b="1" dirty="0">
              <a:solidFill>
                <a:schemeClr val="tx1"/>
              </a:solidFill>
            </a:endParaRPr>
          </a:p>
        </p:txBody>
      </p:sp>
      <p:sp>
        <p:nvSpPr>
          <p:cNvPr id="3" name="Content Placeholder 2">
            <a:extLst>
              <a:ext uri="{FF2B5EF4-FFF2-40B4-BE49-F238E27FC236}">
                <a16:creationId xmlns:a16="http://schemas.microsoft.com/office/drawing/2014/main" id="{C4329736-974F-B375-D435-65BA4F2CCC2E}"/>
              </a:ext>
            </a:extLst>
          </p:cNvPr>
          <p:cNvSpPr>
            <a:spLocks noGrp="1"/>
          </p:cNvSpPr>
          <p:nvPr>
            <p:ph idx="1"/>
          </p:nvPr>
        </p:nvSpPr>
        <p:spPr>
          <a:xfrm>
            <a:off x="520700" y="1985963"/>
            <a:ext cx="10744200" cy="4729162"/>
          </a:xfrm>
        </p:spPr>
        <p:txBody>
          <a:bodyPr>
            <a:normAutofit/>
          </a:bodyPr>
          <a:lstStyle/>
          <a:p>
            <a:r>
              <a:rPr lang="en-GB" sz="3200" b="1" cap="none" dirty="0">
                <a:solidFill>
                  <a:schemeClr val="tx1"/>
                </a:solidFill>
              </a:rPr>
              <a:t>After session 2, </a:t>
            </a:r>
            <a:r>
              <a:rPr lang="en-GB" sz="3200" b="1" cap="none" dirty="0">
                <a:solidFill>
                  <a:srgbClr val="92D050"/>
                </a:solidFill>
              </a:rPr>
              <a:t>Alex’s </a:t>
            </a:r>
            <a:r>
              <a:rPr lang="en-GB" sz="3200" b="1" cap="none" dirty="0">
                <a:solidFill>
                  <a:schemeClr val="tx1"/>
                </a:solidFill>
              </a:rPr>
              <a:t>phone now has good lock options</a:t>
            </a:r>
          </a:p>
          <a:p>
            <a:endParaRPr lang="en-GB" sz="3200" b="1" cap="none" dirty="0">
              <a:solidFill>
                <a:schemeClr val="tx1"/>
              </a:solidFill>
            </a:endParaRPr>
          </a:p>
          <a:p>
            <a:r>
              <a:rPr lang="en-GB" sz="3200" b="1" cap="none" dirty="0">
                <a:solidFill>
                  <a:schemeClr val="tx1"/>
                </a:solidFill>
              </a:rPr>
              <a:t>Now we need to look at the options around installing software and app’s</a:t>
            </a:r>
            <a:endParaRPr lang="en-GB" sz="2400" b="1" cap="none" dirty="0">
              <a:solidFill>
                <a:schemeClr val="tx1"/>
              </a:solidFill>
            </a:endParaRPr>
          </a:p>
        </p:txBody>
      </p:sp>
      <p:pic>
        <p:nvPicPr>
          <p:cNvPr id="4" name="Picture 3">
            <a:extLst>
              <a:ext uri="{FF2B5EF4-FFF2-40B4-BE49-F238E27FC236}">
                <a16:creationId xmlns:a16="http://schemas.microsoft.com/office/drawing/2014/main" id="{0BAA8413-5FBC-8A80-EE31-8A36CC43DD01}"/>
              </a:ext>
            </a:extLst>
          </p:cNvPr>
          <p:cNvPicPr>
            <a:picLocks noChangeAspect="1"/>
          </p:cNvPicPr>
          <p:nvPr/>
        </p:nvPicPr>
        <p:blipFill>
          <a:blip r:embed="rId5"/>
          <a:stretch>
            <a:fillRect/>
          </a:stretch>
        </p:blipFill>
        <p:spPr>
          <a:xfrm>
            <a:off x="10255511" y="-105947"/>
            <a:ext cx="1682475" cy="1682475"/>
          </a:xfrm>
          <a:prstGeom prst="rect">
            <a:avLst/>
          </a:prstGeom>
        </p:spPr>
      </p:pic>
    </p:spTree>
    <p:extLst>
      <p:ext uri="{BB962C8B-B14F-4D97-AF65-F5344CB8AC3E}">
        <p14:creationId xmlns:p14="http://schemas.microsoft.com/office/powerpoint/2010/main" val="429349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4707-163E-8814-CBFE-750BEF02224A}"/>
              </a:ext>
            </a:extLst>
          </p:cNvPr>
          <p:cNvSpPr>
            <a:spLocks noGrp="1"/>
          </p:cNvSpPr>
          <p:nvPr>
            <p:ph type="title"/>
          </p:nvPr>
        </p:nvSpPr>
        <p:spPr>
          <a:xfrm>
            <a:off x="369888" y="-142875"/>
            <a:ext cx="9905998" cy="1905000"/>
          </a:xfrm>
        </p:spPr>
        <p:txBody>
          <a:bodyPr/>
          <a:lstStyle/>
          <a:p>
            <a:r>
              <a:rPr lang="en-GB" b="1" dirty="0"/>
              <a:t>What would </a:t>
            </a:r>
            <a:r>
              <a:rPr lang="en-GB" sz="4000" b="1" dirty="0">
                <a:solidFill>
                  <a:srgbClr val="92D050"/>
                </a:solidFill>
              </a:rPr>
              <a:t>Alex</a:t>
            </a:r>
            <a:r>
              <a:rPr lang="en-GB" b="1" dirty="0"/>
              <a:t> need to think about?</a:t>
            </a:r>
          </a:p>
        </p:txBody>
      </p:sp>
      <p:sp>
        <p:nvSpPr>
          <p:cNvPr id="3" name="Content Placeholder 2">
            <a:extLst>
              <a:ext uri="{FF2B5EF4-FFF2-40B4-BE49-F238E27FC236}">
                <a16:creationId xmlns:a16="http://schemas.microsoft.com/office/drawing/2014/main" id="{333A8D50-B83D-919B-C3C0-8E0F2118BCCA}"/>
              </a:ext>
            </a:extLst>
          </p:cNvPr>
          <p:cNvSpPr>
            <a:spLocks noGrp="1"/>
          </p:cNvSpPr>
          <p:nvPr>
            <p:ph idx="1"/>
          </p:nvPr>
        </p:nvSpPr>
        <p:spPr>
          <a:xfrm>
            <a:off x="369888" y="1885950"/>
            <a:ext cx="11202987" cy="4972050"/>
          </a:xfrm>
        </p:spPr>
        <p:txBody>
          <a:bodyPr>
            <a:normAutofit fontScale="92500" lnSpcReduction="20000"/>
          </a:bodyPr>
          <a:lstStyle/>
          <a:p>
            <a:r>
              <a:rPr lang="en-GB" sz="2800" b="1" cap="none" dirty="0"/>
              <a:t>Where should </a:t>
            </a:r>
            <a:r>
              <a:rPr lang="en-GB" sz="2800" b="1" cap="none" dirty="0">
                <a:solidFill>
                  <a:srgbClr val="92D050"/>
                </a:solidFill>
              </a:rPr>
              <a:t>Alex</a:t>
            </a:r>
            <a:r>
              <a:rPr lang="en-GB" sz="2800" b="1" cap="none" dirty="0"/>
              <a:t> get software from?</a:t>
            </a:r>
          </a:p>
          <a:p>
            <a:endParaRPr lang="en-GB" sz="2800" b="1" cap="none" dirty="0"/>
          </a:p>
          <a:p>
            <a:r>
              <a:rPr lang="en-GB" sz="2800" b="1" cap="none" dirty="0"/>
              <a:t>Does it matter what you install on a phone?</a:t>
            </a:r>
          </a:p>
          <a:p>
            <a:endParaRPr lang="en-GB" sz="2800" b="1" cap="none" dirty="0"/>
          </a:p>
          <a:p>
            <a:r>
              <a:rPr lang="en-GB" sz="2800" b="1" cap="none" dirty="0"/>
              <a:t>What are permissions? Do you grant everything?</a:t>
            </a:r>
          </a:p>
          <a:p>
            <a:endParaRPr lang="en-GB" sz="2800" b="1" cap="none" dirty="0"/>
          </a:p>
          <a:p>
            <a:r>
              <a:rPr lang="en-GB" sz="2800" b="1" cap="none" dirty="0"/>
              <a:t>Who could be interested in getting unsafe things onto other people’s phones?</a:t>
            </a:r>
          </a:p>
          <a:p>
            <a:endParaRPr lang="en-GB" sz="2800" b="1" cap="none" dirty="0"/>
          </a:p>
          <a:p>
            <a:r>
              <a:rPr lang="en-GB" sz="2800" b="1" cap="none" dirty="0"/>
              <a:t>How could they profit if </a:t>
            </a:r>
            <a:r>
              <a:rPr lang="en-GB" sz="2800" b="1" cap="none" dirty="0">
                <a:solidFill>
                  <a:srgbClr val="92D050"/>
                </a:solidFill>
              </a:rPr>
              <a:t>Alex</a:t>
            </a:r>
            <a:r>
              <a:rPr lang="en-GB" sz="2800" b="1" cap="none" dirty="0"/>
              <a:t> does install their app’s?</a:t>
            </a:r>
          </a:p>
          <a:p>
            <a:endParaRPr lang="en-GB" sz="2800" b="1" cap="none" dirty="0"/>
          </a:p>
        </p:txBody>
      </p:sp>
    </p:spTree>
    <p:extLst>
      <p:ext uri="{BB962C8B-B14F-4D97-AF65-F5344CB8AC3E}">
        <p14:creationId xmlns:p14="http://schemas.microsoft.com/office/powerpoint/2010/main" val="205396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7D713-98E5-2366-DA4E-0FBD90E9C232}"/>
              </a:ext>
            </a:extLst>
          </p:cNvPr>
          <p:cNvSpPr/>
          <p:nvPr/>
        </p:nvSpPr>
        <p:spPr>
          <a:xfrm>
            <a:off x="0" y="0"/>
            <a:ext cx="12192000" cy="19682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4C28F3F-FB49-F2A2-E71C-A4387F12973C}"/>
              </a:ext>
            </a:extLst>
          </p:cNvPr>
          <p:cNvSpPr>
            <a:spLocks noGrp="1"/>
          </p:cNvSpPr>
          <p:nvPr>
            <p:ph type="title"/>
          </p:nvPr>
        </p:nvSpPr>
        <p:spPr>
          <a:xfrm>
            <a:off x="199503" y="-149429"/>
            <a:ext cx="9905998" cy="1905000"/>
          </a:xfrm>
        </p:spPr>
        <p:txBody>
          <a:bodyPr/>
          <a:lstStyle/>
          <a:p>
            <a:r>
              <a:rPr lang="en-GB" b="1" cap="none" dirty="0">
                <a:solidFill>
                  <a:schemeClr val="tx1"/>
                </a:solidFill>
                <a:latin typeface="+mn-lt"/>
              </a:rPr>
              <a:t>Workbook Activities – Self-study</a:t>
            </a:r>
          </a:p>
        </p:txBody>
      </p:sp>
      <p:sp>
        <p:nvSpPr>
          <p:cNvPr id="3" name="Content Placeholder 2">
            <a:extLst>
              <a:ext uri="{FF2B5EF4-FFF2-40B4-BE49-F238E27FC236}">
                <a16:creationId xmlns:a16="http://schemas.microsoft.com/office/drawing/2014/main" id="{2BC9154B-16CD-305B-C4EE-156F31FEDA28}"/>
              </a:ext>
            </a:extLst>
          </p:cNvPr>
          <p:cNvSpPr>
            <a:spLocks noGrp="1"/>
          </p:cNvSpPr>
          <p:nvPr>
            <p:ph idx="1"/>
          </p:nvPr>
        </p:nvSpPr>
        <p:spPr>
          <a:xfrm>
            <a:off x="199505" y="1576528"/>
            <a:ext cx="11992495" cy="5281472"/>
          </a:xfrm>
        </p:spPr>
        <p:txBody>
          <a:bodyPr>
            <a:normAutofit fontScale="92500" lnSpcReduction="10000"/>
          </a:bodyPr>
          <a:lstStyle/>
          <a:p>
            <a:pPr marL="0" indent="0">
              <a:buNone/>
            </a:pPr>
            <a:r>
              <a:rPr lang="en-GB" sz="2400" b="1" cap="none" dirty="0">
                <a:solidFill>
                  <a:srgbClr val="00B0F0"/>
                </a:solidFill>
              </a:rPr>
              <a:t>Things you may want to research / Google</a:t>
            </a:r>
          </a:p>
          <a:p>
            <a:pPr marL="0" indent="0">
              <a:buNone/>
            </a:pPr>
            <a:endParaRPr lang="en-GB" sz="2400" b="1" cap="none" dirty="0">
              <a:solidFill>
                <a:srgbClr val="00B0F0"/>
              </a:solidFill>
            </a:endParaRPr>
          </a:p>
          <a:p>
            <a:r>
              <a:rPr lang="en-GB" sz="2400" b="1" cap="none" dirty="0">
                <a:solidFill>
                  <a:schemeClr val="tx1"/>
                </a:solidFill>
              </a:rPr>
              <a:t>App stores. Are they always safe?</a:t>
            </a:r>
          </a:p>
          <a:p>
            <a:endParaRPr lang="en-GB" sz="2400" b="1" cap="none" dirty="0">
              <a:solidFill>
                <a:schemeClr val="tx1"/>
              </a:solidFill>
            </a:endParaRPr>
          </a:p>
          <a:p>
            <a:r>
              <a:rPr lang="en-GB" sz="2400" b="1" cap="none" dirty="0">
                <a:solidFill>
                  <a:schemeClr val="tx1"/>
                </a:solidFill>
              </a:rPr>
              <a:t>What are permission “red flags”</a:t>
            </a:r>
          </a:p>
          <a:p>
            <a:endParaRPr lang="en-GB" sz="2400" b="1" cap="none" dirty="0">
              <a:solidFill>
                <a:schemeClr val="tx1"/>
              </a:solidFill>
            </a:endParaRPr>
          </a:p>
          <a:p>
            <a:r>
              <a:rPr lang="en-GB" sz="2400" b="1" cap="none" dirty="0">
                <a:solidFill>
                  <a:schemeClr val="tx1"/>
                </a:solidFill>
              </a:rPr>
              <a:t>What can malware do if it’s installed on your phone?</a:t>
            </a:r>
          </a:p>
          <a:p>
            <a:endParaRPr lang="en-GB" sz="2400" b="1" cap="none" dirty="0">
              <a:solidFill>
                <a:schemeClr val="tx1"/>
              </a:solidFill>
            </a:endParaRPr>
          </a:p>
          <a:p>
            <a:r>
              <a:rPr lang="en-GB" sz="2400" b="1" cap="none" dirty="0">
                <a:solidFill>
                  <a:schemeClr val="tx1"/>
                </a:solidFill>
              </a:rPr>
              <a:t>Who could be a victim?</a:t>
            </a:r>
          </a:p>
          <a:p>
            <a:endParaRPr lang="en-GB" sz="2400" b="1" cap="none" dirty="0">
              <a:solidFill>
                <a:srgbClr val="00B0F0"/>
              </a:solidFill>
            </a:endParaRPr>
          </a:p>
          <a:p>
            <a:pPr marL="0" indent="0">
              <a:buNone/>
            </a:pPr>
            <a:r>
              <a:rPr lang="en-GB" sz="2400" b="1" cap="none" dirty="0">
                <a:solidFill>
                  <a:srgbClr val="00B0F0"/>
                </a:solidFill>
              </a:rPr>
              <a:t>In Session 4, we will discuss your recommendations for </a:t>
            </a:r>
            <a:r>
              <a:rPr lang="en-GB" sz="2400" b="1" cap="none" dirty="0">
                <a:solidFill>
                  <a:srgbClr val="92D050"/>
                </a:solidFill>
              </a:rPr>
              <a:t>Alex</a:t>
            </a:r>
            <a:r>
              <a:rPr lang="en-GB" sz="2400" b="1" cap="none" dirty="0">
                <a:solidFill>
                  <a:srgbClr val="00B0F0"/>
                </a:solidFill>
              </a:rPr>
              <a:t>.</a:t>
            </a:r>
            <a:endParaRPr lang="en-GB" sz="2400" b="1" cap="none" dirty="0">
              <a:solidFill>
                <a:schemeClr val="tx1"/>
              </a:solidFill>
            </a:endParaRPr>
          </a:p>
          <a:p>
            <a:endParaRPr lang="en-GB" sz="2400" b="1" cap="none" dirty="0">
              <a:solidFill>
                <a:schemeClr val="tx1"/>
              </a:solidFill>
            </a:endParaRPr>
          </a:p>
        </p:txBody>
      </p:sp>
      <p:pic>
        <p:nvPicPr>
          <p:cNvPr id="5" name="Picture 4">
            <a:extLst>
              <a:ext uri="{FF2B5EF4-FFF2-40B4-BE49-F238E27FC236}">
                <a16:creationId xmlns:a16="http://schemas.microsoft.com/office/drawing/2014/main" id="{4CEC9D12-ABED-EE66-FDD7-0839D28FA8B9}"/>
              </a:ext>
            </a:extLst>
          </p:cNvPr>
          <p:cNvPicPr>
            <a:picLocks noChangeAspect="1"/>
          </p:cNvPicPr>
          <p:nvPr/>
        </p:nvPicPr>
        <p:blipFill>
          <a:blip r:embed="rId3"/>
          <a:stretch>
            <a:fillRect/>
          </a:stretch>
        </p:blipFill>
        <p:spPr>
          <a:xfrm>
            <a:off x="10509524" y="142874"/>
            <a:ext cx="1682475" cy="1682475"/>
          </a:xfrm>
          <a:prstGeom prst="rect">
            <a:avLst/>
          </a:prstGeom>
        </p:spPr>
      </p:pic>
    </p:spTree>
    <p:extLst>
      <p:ext uri="{BB962C8B-B14F-4D97-AF65-F5344CB8AC3E}">
        <p14:creationId xmlns:p14="http://schemas.microsoft.com/office/powerpoint/2010/main" val="1135370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F1">
      <a:majorFont>
        <a:latin typeface="Montserrat"/>
        <a:ea typeface=""/>
        <a:cs typeface=""/>
      </a:majorFont>
      <a:minorFont>
        <a:latin typeface="Montserrat"/>
        <a:ea typeface=""/>
        <a:cs typeface=""/>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32480</TotalTime>
  <Words>712</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Calibri</vt:lpstr>
      <vt:lpstr>Montserrat</vt:lpstr>
      <vt:lpstr>Mesh</vt:lpstr>
      <vt:lpstr>CyberBasics    </vt:lpstr>
      <vt:lpstr>Session 2’s Group discussion</vt:lpstr>
      <vt:lpstr>CyberBasics    </vt:lpstr>
      <vt:lpstr>Alex continues to set up the phone</vt:lpstr>
      <vt:lpstr>What would Alex need to think about?</vt:lpstr>
      <vt:lpstr>Workbook Activities – Self-study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Seba</dc:creator>
  <cp:lastModifiedBy>Patrick B</cp:lastModifiedBy>
  <cp:revision>6</cp:revision>
  <dcterms:created xsi:type="dcterms:W3CDTF">2022-12-21T11:23:42Z</dcterms:created>
  <dcterms:modified xsi:type="dcterms:W3CDTF">2023-03-31T14:18:46Z</dcterms:modified>
</cp:coreProperties>
</file>